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9"/>
  </p:notesMasterIdLst>
  <p:sldIdLst>
    <p:sldId id="395" r:id="rId2"/>
    <p:sldId id="386" r:id="rId3"/>
    <p:sldId id="369" r:id="rId4"/>
    <p:sldId id="371" r:id="rId5"/>
    <p:sldId id="372" r:id="rId6"/>
    <p:sldId id="373" r:id="rId7"/>
    <p:sldId id="374" r:id="rId8"/>
    <p:sldId id="404" r:id="rId9"/>
    <p:sldId id="406" r:id="rId10"/>
    <p:sldId id="375" r:id="rId11"/>
    <p:sldId id="376" r:id="rId12"/>
    <p:sldId id="377" r:id="rId13"/>
    <p:sldId id="426" r:id="rId14"/>
    <p:sldId id="378" r:id="rId15"/>
    <p:sldId id="379" r:id="rId16"/>
    <p:sldId id="335" r:id="rId17"/>
    <p:sldId id="423" r:id="rId18"/>
    <p:sldId id="387" r:id="rId19"/>
    <p:sldId id="412" r:id="rId20"/>
    <p:sldId id="413" r:id="rId21"/>
    <p:sldId id="389" r:id="rId22"/>
    <p:sldId id="396" r:id="rId23"/>
    <p:sldId id="391" r:id="rId24"/>
    <p:sldId id="416" r:id="rId25"/>
    <p:sldId id="417" r:id="rId26"/>
    <p:sldId id="418" r:id="rId27"/>
    <p:sldId id="419" r:id="rId28"/>
    <p:sldId id="393" r:id="rId29"/>
    <p:sldId id="420" r:id="rId30"/>
    <p:sldId id="399" r:id="rId31"/>
    <p:sldId id="403" r:id="rId32"/>
    <p:sldId id="415" r:id="rId33"/>
    <p:sldId id="410" r:id="rId34"/>
    <p:sldId id="402" r:id="rId35"/>
    <p:sldId id="421" r:id="rId36"/>
    <p:sldId id="422" r:id="rId37"/>
    <p:sldId id="424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roslav" initials="M" lastIdx="2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723" autoAdjust="0"/>
  </p:normalViewPr>
  <p:slideViewPr>
    <p:cSldViewPr>
      <p:cViewPr>
        <p:scale>
          <a:sx n="77" d="100"/>
          <a:sy n="77" d="100"/>
        </p:scale>
        <p:origin x="-11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1-24T23:23:15.957" idx="20">
    <p:pos x="10" y="10"/>
    <p:text>Уредити и истаћи наслов и позциии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1-24T23:24:35.388" idx="23">
    <p:pos x="10" y="10"/>
    <p:text>Уредити да буде лепо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102548-8A99-4090-9E08-6AB2DC31A38C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DD2BC8-A292-402D-8841-29322F92B6C4}">
      <dgm:prSet phldrT="[Text]"/>
      <dgm:spPr/>
      <dgm:t>
        <a:bodyPr/>
        <a:lstStyle/>
        <a:p>
          <a:r>
            <a:rPr lang="sr-Cyrl-RS" b="1" dirty="0" smtClean="0">
              <a:latin typeface="Calibri" pitchFamily="34" charset="0"/>
            </a:rPr>
            <a:t>РФЗО-НЕ</a:t>
          </a:r>
          <a:endParaRPr lang="en-US" b="1" dirty="0">
            <a:latin typeface="Calibri" pitchFamily="34" charset="0"/>
          </a:endParaRPr>
        </a:p>
      </dgm:t>
    </dgm:pt>
    <dgm:pt modelId="{1A703C47-D73D-4DDD-B38D-E11221CD333B}" type="parTrans" cxnId="{CEF28966-C081-4A6E-8AF0-558A7CF3FECE}">
      <dgm:prSet/>
      <dgm:spPr/>
      <dgm:t>
        <a:bodyPr/>
        <a:lstStyle/>
        <a:p>
          <a:endParaRPr lang="en-US"/>
        </a:p>
      </dgm:t>
    </dgm:pt>
    <dgm:pt modelId="{6E94063B-81C4-402D-B1A5-907E5BB040A6}" type="sibTrans" cxnId="{CEF28966-C081-4A6E-8AF0-558A7CF3FECE}">
      <dgm:prSet/>
      <dgm:spPr/>
      <dgm:t>
        <a:bodyPr/>
        <a:lstStyle/>
        <a:p>
          <a:endParaRPr lang="en-US"/>
        </a:p>
      </dgm:t>
    </dgm:pt>
    <dgm:pt modelId="{1B1D5DCC-F109-4CE1-95AF-CE7B8B0256F4}">
      <dgm:prSet phldrT="[Text]"/>
      <dgm:spPr/>
      <dgm:t>
        <a:bodyPr/>
        <a:lstStyle/>
        <a:p>
          <a:r>
            <a:rPr lang="sr-Cyrl-RS" b="1" dirty="0" smtClean="0">
              <a:latin typeface="Calibri" pitchFamily="34" charset="0"/>
            </a:rPr>
            <a:t>КЗУС-ДА</a:t>
          </a:r>
          <a:endParaRPr lang="en-US" b="1" dirty="0">
            <a:latin typeface="Calibri" pitchFamily="34" charset="0"/>
          </a:endParaRPr>
        </a:p>
      </dgm:t>
    </dgm:pt>
    <dgm:pt modelId="{811EA308-1616-4386-B767-EBAA15EDDC08}" type="parTrans" cxnId="{E464E385-DE22-4EE8-B344-EF5B861B0DCC}">
      <dgm:prSet/>
      <dgm:spPr/>
      <dgm:t>
        <a:bodyPr/>
        <a:lstStyle/>
        <a:p>
          <a:endParaRPr lang="en-US"/>
        </a:p>
      </dgm:t>
    </dgm:pt>
    <dgm:pt modelId="{EDF100D9-704B-4E93-BC87-150BC740C993}" type="sibTrans" cxnId="{E464E385-DE22-4EE8-B344-EF5B861B0DCC}">
      <dgm:prSet/>
      <dgm:spPr/>
      <dgm:t>
        <a:bodyPr/>
        <a:lstStyle/>
        <a:p>
          <a:endParaRPr lang="en-US"/>
        </a:p>
      </dgm:t>
    </dgm:pt>
    <dgm:pt modelId="{BE773FAA-8972-48DB-9BF4-C8A1346006DB}" type="pres">
      <dgm:prSet presAssocID="{BA102548-8A99-4090-9E08-6AB2DC31A38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F76F18-11C6-47AB-81DD-9461A8C533A7}" type="pres">
      <dgm:prSet presAssocID="{6FDD2BC8-A292-402D-8841-29322F92B6C4}" presName="arrow" presStyleLbl="node1" presStyleIdx="0" presStyleCnt="2" custRadScaleRad="100100" custRadScaleInc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3550D-9083-4AAE-94E7-1DE685D88A75}" type="pres">
      <dgm:prSet presAssocID="{1B1D5DCC-F109-4CE1-95AF-CE7B8B0256F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49D79C-BC5E-4322-B74B-053884177746}" type="presOf" srcId="{6FDD2BC8-A292-402D-8841-29322F92B6C4}" destId="{9BF76F18-11C6-47AB-81DD-9461A8C533A7}" srcOrd="0" destOrd="0" presId="urn:microsoft.com/office/officeart/2005/8/layout/arrow1"/>
    <dgm:cxn modelId="{CEF28966-C081-4A6E-8AF0-558A7CF3FECE}" srcId="{BA102548-8A99-4090-9E08-6AB2DC31A38C}" destId="{6FDD2BC8-A292-402D-8841-29322F92B6C4}" srcOrd="0" destOrd="0" parTransId="{1A703C47-D73D-4DDD-B38D-E11221CD333B}" sibTransId="{6E94063B-81C4-402D-B1A5-907E5BB040A6}"/>
    <dgm:cxn modelId="{CC16307B-834F-409A-BB54-5493DFF524B8}" type="presOf" srcId="{1B1D5DCC-F109-4CE1-95AF-CE7B8B0256F4}" destId="{04A3550D-9083-4AAE-94E7-1DE685D88A75}" srcOrd="0" destOrd="0" presId="urn:microsoft.com/office/officeart/2005/8/layout/arrow1"/>
    <dgm:cxn modelId="{F3713563-0392-49A7-BD26-9322D92EB4F4}" type="presOf" srcId="{BA102548-8A99-4090-9E08-6AB2DC31A38C}" destId="{BE773FAA-8972-48DB-9BF4-C8A1346006DB}" srcOrd="0" destOrd="0" presId="urn:microsoft.com/office/officeart/2005/8/layout/arrow1"/>
    <dgm:cxn modelId="{E464E385-DE22-4EE8-B344-EF5B861B0DCC}" srcId="{BA102548-8A99-4090-9E08-6AB2DC31A38C}" destId="{1B1D5DCC-F109-4CE1-95AF-CE7B8B0256F4}" srcOrd="1" destOrd="0" parTransId="{811EA308-1616-4386-B767-EBAA15EDDC08}" sibTransId="{EDF100D9-704B-4E93-BC87-150BC740C993}"/>
    <dgm:cxn modelId="{94C6F534-8C0A-43D8-A93E-86D05EF60920}" type="presParOf" srcId="{BE773FAA-8972-48DB-9BF4-C8A1346006DB}" destId="{9BF76F18-11C6-47AB-81DD-9461A8C533A7}" srcOrd="0" destOrd="0" presId="urn:microsoft.com/office/officeart/2005/8/layout/arrow1"/>
    <dgm:cxn modelId="{C5186599-1A54-44FF-8298-D5303D991B0F}" type="presParOf" srcId="{BE773FAA-8972-48DB-9BF4-C8A1346006DB}" destId="{04A3550D-9083-4AAE-94E7-1DE685D88A75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2DACAF-179E-4075-AB9F-8BE8326BF8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698419-1FEB-4392-BADD-476650E0B66F}">
      <dgm:prSet phldrT="[Text]"/>
      <dgm:spPr/>
      <dgm:t>
        <a:bodyPr/>
        <a:lstStyle/>
        <a:p>
          <a:r>
            <a:rPr lang="sr-Cyrl-RS" dirty="0" smtClean="0">
              <a:latin typeface="Calibri" pitchFamily="34" charset="0"/>
            </a:rPr>
            <a:t>Предлог РФЗО:</a:t>
          </a:r>
        </a:p>
        <a:p>
          <a:r>
            <a:rPr lang="sr-Cyrl-RS" dirty="0" smtClean="0">
              <a:latin typeface="Calibri" pitchFamily="34" charset="0"/>
            </a:rPr>
            <a:t>- признавање средстава до висине уговорених средстава</a:t>
          </a:r>
          <a:endParaRPr lang="en-US" dirty="0">
            <a:latin typeface="Calibri" pitchFamily="34" charset="0"/>
          </a:endParaRPr>
        </a:p>
      </dgm:t>
    </dgm:pt>
    <dgm:pt modelId="{B8B8142C-5DCC-4F8C-93D6-5C0510BEB3BF}" type="parTrans" cxnId="{884ED2B0-D45B-4828-B88A-8C6ED411BD57}">
      <dgm:prSet/>
      <dgm:spPr/>
      <dgm:t>
        <a:bodyPr/>
        <a:lstStyle/>
        <a:p>
          <a:endParaRPr lang="en-US"/>
        </a:p>
      </dgm:t>
    </dgm:pt>
    <dgm:pt modelId="{9F759FEF-0DC9-4B0B-A2D6-316D4A5FC1C4}" type="sibTrans" cxnId="{884ED2B0-D45B-4828-B88A-8C6ED411BD57}">
      <dgm:prSet/>
      <dgm:spPr/>
      <dgm:t>
        <a:bodyPr/>
        <a:lstStyle/>
        <a:p>
          <a:endParaRPr lang="en-US"/>
        </a:p>
      </dgm:t>
    </dgm:pt>
    <dgm:pt modelId="{71AF4484-0641-4DEC-A6BF-A059647233C9}">
      <dgm:prSet phldrT="[Text]"/>
      <dgm:spPr/>
      <dgm:t>
        <a:bodyPr/>
        <a:lstStyle/>
        <a:p>
          <a:r>
            <a:rPr lang="sr-Cyrl-RS" dirty="0" smtClean="0">
              <a:latin typeface="Calibri" pitchFamily="34" charset="0"/>
            </a:rPr>
            <a:t>Предлог КЗУС:</a:t>
          </a:r>
        </a:p>
        <a:p>
          <a:r>
            <a:rPr lang="sr-Cyrl-RS" dirty="0" smtClean="0">
              <a:latin typeface="Calibri" pitchFamily="34" charset="0"/>
            </a:rPr>
            <a:t>- признавање средстава до висине фактурисаних и</a:t>
          </a:r>
        </a:p>
        <a:p>
          <a:r>
            <a:rPr lang="sr-Cyrl-RS" dirty="0" smtClean="0">
              <a:latin typeface="Calibri" pitchFamily="34" charset="0"/>
            </a:rPr>
            <a:t>признавање текућој или пренос у наредни обрачунски период</a:t>
          </a:r>
          <a:endParaRPr lang="en-US" dirty="0">
            <a:latin typeface="Calibri" pitchFamily="34" charset="0"/>
          </a:endParaRPr>
        </a:p>
      </dgm:t>
    </dgm:pt>
    <dgm:pt modelId="{C5B69BA4-B793-4FD3-AC99-DEAE85D13CA4}" type="parTrans" cxnId="{C524CA17-1EED-4CF1-958E-3E5C20436B1E}">
      <dgm:prSet/>
      <dgm:spPr/>
      <dgm:t>
        <a:bodyPr/>
        <a:lstStyle/>
        <a:p>
          <a:endParaRPr lang="en-US"/>
        </a:p>
      </dgm:t>
    </dgm:pt>
    <dgm:pt modelId="{FE484379-0BA1-421F-AB66-ED7A61C31399}" type="sibTrans" cxnId="{C524CA17-1EED-4CF1-958E-3E5C20436B1E}">
      <dgm:prSet/>
      <dgm:spPr/>
      <dgm:t>
        <a:bodyPr/>
        <a:lstStyle/>
        <a:p>
          <a:endParaRPr lang="en-US"/>
        </a:p>
      </dgm:t>
    </dgm:pt>
    <dgm:pt modelId="{61EE2CD8-80F7-41E1-A367-8625D957E286}" type="pres">
      <dgm:prSet presAssocID="{362DACAF-179E-4075-AB9F-8BE8326BF8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521B22-5EE2-4EE3-82E0-83CE8B055C91}" type="pres">
      <dgm:prSet presAssocID="{57698419-1FEB-4392-BADD-476650E0B66F}" presName="parentText" presStyleLbl="node1" presStyleIdx="0" presStyleCnt="2" custLinFactY="-677" custLinFactNeighborX="-56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3F1DD-3930-42D4-80B5-982F4783E44E}" type="pres">
      <dgm:prSet presAssocID="{9F759FEF-0DC9-4B0B-A2D6-316D4A5FC1C4}" presName="spacer" presStyleCnt="0"/>
      <dgm:spPr/>
    </dgm:pt>
    <dgm:pt modelId="{5686FACB-79F9-4F04-A37E-1190C67FF9B1}" type="pres">
      <dgm:prSet presAssocID="{71AF4484-0641-4DEC-A6BF-A059647233C9}" presName="parentText" presStyleLbl="node1" presStyleIdx="1" presStyleCnt="2" custLinFactNeighborX="388" custLinFactNeighborY="155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24CA17-1EED-4CF1-958E-3E5C20436B1E}" srcId="{362DACAF-179E-4075-AB9F-8BE8326BF8EE}" destId="{71AF4484-0641-4DEC-A6BF-A059647233C9}" srcOrd="1" destOrd="0" parTransId="{C5B69BA4-B793-4FD3-AC99-DEAE85D13CA4}" sibTransId="{FE484379-0BA1-421F-AB66-ED7A61C31399}"/>
    <dgm:cxn modelId="{D0C9E3DC-861B-482A-8D1E-6076E790C61D}" type="presOf" srcId="{362DACAF-179E-4075-AB9F-8BE8326BF8EE}" destId="{61EE2CD8-80F7-41E1-A367-8625D957E286}" srcOrd="0" destOrd="0" presId="urn:microsoft.com/office/officeart/2005/8/layout/vList2"/>
    <dgm:cxn modelId="{2D2389D7-5F72-456A-BFFF-BA6510C85F2F}" type="presOf" srcId="{71AF4484-0641-4DEC-A6BF-A059647233C9}" destId="{5686FACB-79F9-4F04-A37E-1190C67FF9B1}" srcOrd="0" destOrd="0" presId="urn:microsoft.com/office/officeart/2005/8/layout/vList2"/>
    <dgm:cxn modelId="{7A02FA30-2A10-442F-98BA-E3FE41C09D3A}" type="presOf" srcId="{57698419-1FEB-4392-BADD-476650E0B66F}" destId="{D3521B22-5EE2-4EE3-82E0-83CE8B055C91}" srcOrd="0" destOrd="0" presId="urn:microsoft.com/office/officeart/2005/8/layout/vList2"/>
    <dgm:cxn modelId="{884ED2B0-D45B-4828-B88A-8C6ED411BD57}" srcId="{362DACAF-179E-4075-AB9F-8BE8326BF8EE}" destId="{57698419-1FEB-4392-BADD-476650E0B66F}" srcOrd="0" destOrd="0" parTransId="{B8B8142C-5DCC-4F8C-93D6-5C0510BEB3BF}" sibTransId="{9F759FEF-0DC9-4B0B-A2D6-316D4A5FC1C4}"/>
    <dgm:cxn modelId="{E1F03E92-4BE0-4A7E-A780-D51D76BE0F14}" type="presParOf" srcId="{61EE2CD8-80F7-41E1-A367-8625D957E286}" destId="{D3521B22-5EE2-4EE3-82E0-83CE8B055C91}" srcOrd="0" destOrd="0" presId="urn:microsoft.com/office/officeart/2005/8/layout/vList2"/>
    <dgm:cxn modelId="{837C37A0-11D1-4A46-AB08-A9B399E22F99}" type="presParOf" srcId="{61EE2CD8-80F7-41E1-A367-8625D957E286}" destId="{1B53F1DD-3930-42D4-80B5-982F4783E44E}" srcOrd="1" destOrd="0" presId="urn:microsoft.com/office/officeart/2005/8/layout/vList2"/>
    <dgm:cxn modelId="{0EBEB376-504D-4D0A-966D-61EE6534F2F2}" type="presParOf" srcId="{61EE2CD8-80F7-41E1-A367-8625D957E286}" destId="{5686FACB-79F9-4F04-A37E-1190C67FF9B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FA14EF-A812-4BB6-B911-36195E7438C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7F01C7-DB49-4D3B-9B38-D496EC421101}">
      <dgm:prSet phldrT="[Text]" custT="1"/>
      <dgm:spPr/>
      <dgm:t>
        <a:bodyPr/>
        <a:lstStyle/>
        <a:p>
          <a:r>
            <a:rPr lang="sr-Cyrl-RS" sz="2000" b="1" dirty="0" smtClean="0">
              <a:latin typeface="Calibri" pitchFamily="34" charset="0"/>
            </a:rPr>
            <a:t>ПРИЗНАВАЊЕ СРЕДСТАВА ДО ВИСИНЕ ФАКТУРИСАНИХ ЗА ОСТАЛЕ ТРОШКОВЕ</a:t>
          </a:r>
          <a:endParaRPr lang="en-US" sz="2000" b="1" dirty="0">
            <a:latin typeface="Calibri" pitchFamily="34" charset="0"/>
          </a:endParaRPr>
        </a:p>
      </dgm:t>
    </dgm:pt>
    <dgm:pt modelId="{CC4BCC56-0191-4E7C-9AC0-0CDBDCF72AA0}" type="parTrans" cxnId="{996DE607-00C8-4307-8656-216134DD9E99}">
      <dgm:prSet/>
      <dgm:spPr/>
      <dgm:t>
        <a:bodyPr/>
        <a:lstStyle/>
        <a:p>
          <a:endParaRPr lang="en-US"/>
        </a:p>
      </dgm:t>
    </dgm:pt>
    <dgm:pt modelId="{B4FC0D55-D6A0-48FE-8716-4BF99F3D1FC8}" type="sibTrans" cxnId="{996DE607-00C8-4307-8656-216134DD9E99}">
      <dgm:prSet/>
      <dgm:spPr/>
      <dgm:t>
        <a:bodyPr/>
        <a:lstStyle/>
        <a:p>
          <a:endParaRPr lang="en-US"/>
        </a:p>
      </dgm:t>
    </dgm:pt>
    <dgm:pt modelId="{958B0F14-83DA-40EF-B02A-D63DAE94AD5F}">
      <dgm:prSet phldrT="[Text]" custT="1"/>
      <dgm:spPr/>
      <dgm:t>
        <a:bodyPr/>
        <a:lstStyle/>
        <a:p>
          <a:r>
            <a:rPr lang="sr-Cyrl-RS" sz="1800" b="1" dirty="0" smtClean="0">
              <a:latin typeface="Calibri" pitchFamily="34" charset="0"/>
            </a:rPr>
            <a:t>Укључивање  следећих позиција:</a:t>
          </a:r>
        </a:p>
        <a:p>
          <a:r>
            <a:rPr lang="sr-Cyrl-CS" sz="1800" dirty="0" smtClean="0">
              <a:latin typeface="Calibri" pitchFamily="34" charset="0"/>
            </a:rPr>
            <a:t>ПО</a:t>
          </a:r>
          <a:r>
            <a:rPr lang="sr-Cyrl-RS" sz="1800" dirty="0" smtClean="0">
              <a:latin typeface="Calibri" pitchFamily="34" charset="0"/>
            </a:rPr>
            <a:t>-накнаде за УО и НО у ЗУ</a:t>
          </a:r>
        </a:p>
        <a:p>
          <a:r>
            <a:rPr lang="sr-Cyrl-RS" sz="1800" dirty="0" smtClean="0">
              <a:latin typeface="Calibri" pitchFamily="34" charset="0"/>
            </a:rPr>
            <a:t>-трошкове физико техничког обезбеђења</a:t>
          </a:r>
        </a:p>
        <a:p>
          <a:r>
            <a:rPr lang="sr-Cyrl-RS" sz="1800" dirty="0" smtClean="0">
              <a:latin typeface="Calibri" pitchFamily="34" charset="0"/>
            </a:rPr>
            <a:t>-оправдане трошкови чишшења и одржавања</a:t>
          </a:r>
        </a:p>
        <a:p>
          <a:r>
            <a:rPr lang="sr-Cyrl-RS" sz="1800" dirty="0" smtClean="0">
              <a:latin typeface="Calibri" pitchFamily="34" charset="0"/>
            </a:rPr>
            <a:t>-чланарине, судске казне........</a:t>
          </a:r>
        </a:p>
      </dgm:t>
    </dgm:pt>
    <dgm:pt modelId="{BB4ADF33-CC77-4035-9173-38EF3789F886}" type="parTrans" cxnId="{DCF91A62-F51C-46D9-A0D1-3D1547D84E9C}">
      <dgm:prSet/>
      <dgm:spPr/>
      <dgm:t>
        <a:bodyPr/>
        <a:lstStyle/>
        <a:p>
          <a:endParaRPr lang="en-US"/>
        </a:p>
      </dgm:t>
    </dgm:pt>
    <dgm:pt modelId="{817D2672-E7E7-4503-9B71-FB2A58457A6C}" type="sibTrans" cxnId="{DCF91A62-F51C-46D9-A0D1-3D1547D84E9C}">
      <dgm:prSet/>
      <dgm:spPr/>
      <dgm:t>
        <a:bodyPr/>
        <a:lstStyle/>
        <a:p>
          <a:endParaRPr lang="en-US"/>
        </a:p>
      </dgm:t>
    </dgm:pt>
    <dgm:pt modelId="{D0C3D9A9-F58D-4215-8135-E8EA13D94EFE}">
      <dgm:prSet phldrT="[Text]" custT="1"/>
      <dgm:spPr/>
      <dgm:t>
        <a:bodyPr/>
        <a:lstStyle/>
        <a:p>
          <a:r>
            <a:rPr lang="sr-Cyrl-RS" sz="2000" b="1" dirty="0" smtClean="0">
              <a:latin typeface="Calibri" pitchFamily="34" charset="0"/>
            </a:rPr>
            <a:t>Проширење тзв. дискреционог  дела, тј. некласифкованих у ОМТ (био 1%  сада је 5% а захтев је на 15%)</a:t>
          </a:r>
          <a:endParaRPr lang="en-US" sz="2000" b="1" dirty="0">
            <a:latin typeface="Calibri" pitchFamily="34" charset="0"/>
          </a:endParaRPr>
        </a:p>
      </dgm:t>
    </dgm:pt>
    <dgm:pt modelId="{9E0C079E-9D08-482F-9019-C28325C7E5DF}" type="parTrans" cxnId="{E0107348-D969-4E60-8833-881F55F74CC4}">
      <dgm:prSet/>
      <dgm:spPr/>
      <dgm:t>
        <a:bodyPr/>
        <a:lstStyle/>
        <a:p>
          <a:endParaRPr lang="en-US"/>
        </a:p>
      </dgm:t>
    </dgm:pt>
    <dgm:pt modelId="{1BB6C633-3726-423C-BDDB-1FDA2BC8E7A8}" type="sibTrans" cxnId="{E0107348-D969-4E60-8833-881F55F74CC4}">
      <dgm:prSet/>
      <dgm:spPr/>
      <dgm:t>
        <a:bodyPr/>
        <a:lstStyle/>
        <a:p>
          <a:endParaRPr lang="en-US"/>
        </a:p>
      </dgm:t>
    </dgm:pt>
    <dgm:pt modelId="{68F11670-614A-413A-9EDF-F805B270D4A0}" type="pres">
      <dgm:prSet presAssocID="{90FA14EF-A812-4BB6-B911-36195E7438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709419-6B44-49DC-BB90-69D1FE7013EE}" type="pres">
      <dgm:prSet presAssocID="{007F01C7-DB49-4D3B-9B38-D496EC42110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3556F-9AAC-4D4E-8775-BAD580766CCE}" type="pres">
      <dgm:prSet presAssocID="{B4FC0D55-D6A0-48FE-8716-4BF99F3D1FC8}" presName="sibTrans" presStyleCnt="0"/>
      <dgm:spPr/>
    </dgm:pt>
    <dgm:pt modelId="{A3808ED5-BB52-4B09-A9E2-8A8D908727A0}" type="pres">
      <dgm:prSet presAssocID="{958B0F14-83DA-40EF-B02A-D63DAE94AD5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329C7-5B7B-4B76-951A-1E5133C4AEA8}" type="pres">
      <dgm:prSet presAssocID="{817D2672-E7E7-4503-9B71-FB2A58457A6C}" presName="sibTrans" presStyleCnt="0"/>
      <dgm:spPr/>
    </dgm:pt>
    <dgm:pt modelId="{7D1AE195-FE9F-4039-B409-AFDAF2CFEC09}" type="pres">
      <dgm:prSet presAssocID="{D0C3D9A9-F58D-4215-8135-E8EA13D94EF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6DE607-00C8-4307-8656-216134DD9E99}" srcId="{90FA14EF-A812-4BB6-B911-36195E7438CF}" destId="{007F01C7-DB49-4D3B-9B38-D496EC421101}" srcOrd="0" destOrd="0" parTransId="{CC4BCC56-0191-4E7C-9AC0-0CDBDCF72AA0}" sibTransId="{B4FC0D55-D6A0-48FE-8716-4BF99F3D1FC8}"/>
    <dgm:cxn modelId="{B95951A9-9865-4315-9D3D-2102A6E8CC59}" type="presOf" srcId="{007F01C7-DB49-4D3B-9B38-D496EC421101}" destId="{67709419-6B44-49DC-BB90-69D1FE7013EE}" srcOrd="0" destOrd="0" presId="urn:microsoft.com/office/officeart/2005/8/layout/default#1"/>
    <dgm:cxn modelId="{DCF91A62-F51C-46D9-A0D1-3D1547D84E9C}" srcId="{90FA14EF-A812-4BB6-B911-36195E7438CF}" destId="{958B0F14-83DA-40EF-B02A-D63DAE94AD5F}" srcOrd="1" destOrd="0" parTransId="{BB4ADF33-CC77-4035-9173-38EF3789F886}" sibTransId="{817D2672-E7E7-4503-9B71-FB2A58457A6C}"/>
    <dgm:cxn modelId="{64CF73FE-C94F-427C-8764-B1ECA8A3B819}" type="presOf" srcId="{D0C3D9A9-F58D-4215-8135-E8EA13D94EFE}" destId="{7D1AE195-FE9F-4039-B409-AFDAF2CFEC09}" srcOrd="0" destOrd="0" presId="urn:microsoft.com/office/officeart/2005/8/layout/default#1"/>
    <dgm:cxn modelId="{146E643D-270E-4033-A4A2-CD1C40465E35}" type="presOf" srcId="{90FA14EF-A812-4BB6-B911-36195E7438CF}" destId="{68F11670-614A-413A-9EDF-F805B270D4A0}" srcOrd="0" destOrd="0" presId="urn:microsoft.com/office/officeart/2005/8/layout/default#1"/>
    <dgm:cxn modelId="{4FB3D178-A025-424B-9DB1-2DFCA4585CA7}" type="presOf" srcId="{958B0F14-83DA-40EF-B02A-D63DAE94AD5F}" destId="{A3808ED5-BB52-4B09-A9E2-8A8D908727A0}" srcOrd="0" destOrd="0" presId="urn:microsoft.com/office/officeart/2005/8/layout/default#1"/>
    <dgm:cxn modelId="{E0107348-D969-4E60-8833-881F55F74CC4}" srcId="{90FA14EF-A812-4BB6-B911-36195E7438CF}" destId="{D0C3D9A9-F58D-4215-8135-E8EA13D94EFE}" srcOrd="2" destOrd="0" parTransId="{9E0C079E-9D08-482F-9019-C28325C7E5DF}" sibTransId="{1BB6C633-3726-423C-BDDB-1FDA2BC8E7A8}"/>
    <dgm:cxn modelId="{A89B5070-E2F1-4528-8595-45AB6B941CEC}" type="presParOf" srcId="{68F11670-614A-413A-9EDF-F805B270D4A0}" destId="{67709419-6B44-49DC-BB90-69D1FE7013EE}" srcOrd="0" destOrd="0" presId="urn:microsoft.com/office/officeart/2005/8/layout/default#1"/>
    <dgm:cxn modelId="{02030C73-F418-49D3-B8C4-7DBB931CD986}" type="presParOf" srcId="{68F11670-614A-413A-9EDF-F805B270D4A0}" destId="{4283556F-9AAC-4D4E-8775-BAD580766CCE}" srcOrd="1" destOrd="0" presId="urn:microsoft.com/office/officeart/2005/8/layout/default#1"/>
    <dgm:cxn modelId="{8CF0C660-4502-4744-A9D6-D30D05050928}" type="presParOf" srcId="{68F11670-614A-413A-9EDF-F805B270D4A0}" destId="{A3808ED5-BB52-4B09-A9E2-8A8D908727A0}" srcOrd="2" destOrd="0" presId="urn:microsoft.com/office/officeart/2005/8/layout/default#1"/>
    <dgm:cxn modelId="{D5358332-D1E5-431F-BD70-86DB425FE58D}" type="presParOf" srcId="{68F11670-614A-413A-9EDF-F805B270D4A0}" destId="{4D1329C7-5B7B-4B76-951A-1E5133C4AEA8}" srcOrd="3" destOrd="0" presId="urn:microsoft.com/office/officeart/2005/8/layout/default#1"/>
    <dgm:cxn modelId="{43F32AEA-9023-42D2-8A15-F72CB5FB7FC1}" type="presParOf" srcId="{68F11670-614A-413A-9EDF-F805B270D4A0}" destId="{7D1AE195-FE9F-4039-B409-AFDAF2CFEC09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F067AF-E3CF-46F2-8450-AC9432B2966B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FC407A-14D2-464F-8E08-08DDD52A193A}">
      <dgm:prSet phldrT="[Text]"/>
      <dgm:spPr/>
      <dgm:t>
        <a:bodyPr/>
        <a:lstStyle/>
        <a:p>
          <a:r>
            <a:rPr lang="sr-Cyrl-RS" dirty="0" smtClean="0">
              <a:latin typeface="Calibri" pitchFamily="34" charset="0"/>
            </a:rPr>
            <a:t>ПРИВАТНИ СЕКТОР</a:t>
          </a:r>
          <a:endParaRPr lang="en-US" dirty="0">
            <a:latin typeface="Calibri" pitchFamily="34" charset="0"/>
          </a:endParaRPr>
        </a:p>
      </dgm:t>
    </dgm:pt>
    <dgm:pt modelId="{A4971DDD-29EF-4D83-8499-4BE4828ADD30}" type="parTrans" cxnId="{1E2E1A39-81B2-4D99-A0A4-C1587340FD4C}">
      <dgm:prSet/>
      <dgm:spPr/>
      <dgm:t>
        <a:bodyPr/>
        <a:lstStyle/>
        <a:p>
          <a:endParaRPr lang="en-US"/>
        </a:p>
      </dgm:t>
    </dgm:pt>
    <dgm:pt modelId="{03C2C080-1841-4C31-9D28-992EFEC44012}" type="sibTrans" cxnId="{1E2E1A39-81B2-4D99-A0A4-C1587340FD4C}">
      <dgm:prSet/>
      <dgm:spPr/>
      <dgm:t>
        <a:bodyPr/>
        <a:lstStyle/>
        <a:p>
          <a:endParaRPr lang="en-US"/>
        </a:p>
      </dgm:t>
    </dgm:pt>
    <dgm:pt modelId="{2A94774A-41AC-423F-9842-DE34FC779C56}">
      <dgm:prSet phldrT="[Text]"/>
      <dgm:spPr/>
      <dgm:t>
        <a:bodyPr/>
        <a:lstStyle/>
        <a:p>
          <a:r>
            <a:rPr lang="sr-Cyrl-RS" dirty="0" smtClean="0">
              <a:latin typeface="Calibri" pitchFamily="34" charset="0"/>
            </a:rPr>
            <a:t>ЈАВНИ СЕКТОР</a:t>
          </a:r>
          <a:endParaRPr lang="en-US" dirty="0">
            <a:latin typeface="Calibri" pitchFamily="34" charset="0"/>
          </a:endParaRPr>
        </a:p>
      </dgm:t>
    </dgm:pt>
    <dgm:pt modelId="{C447926C-A8DD-4DA6-8CF3-BF8E4F188B4C}" type="parTrans" cxnId="{B73FEC6C-7067-4FA5-A321-20BA37779032}">
      <dgm:prSet/>
      <dgm:spPr/>
      <dgm:t>
        <a:bodyPr/>
        <a:lstStyle/>
        <a:p>
          <a:endParaRPr lang="en-US"/>
        </a:p>
      </dgm:t>
    </dgm:pt>
    <dgm:pt modelId="{5701152D-7202-4ABC-98EC-296F9721613E}" type="sibTrans" cxnId="{B73FEC6C-7067-4FA5-A321-20BA37779032}">
      <dgm:prSet/>
      <dgm:spPr/>
      <dgm:t>
        <a:bodyPr/>
        <a:lstStyle/>
        <a:p>
          <a:endParaRPr lang="en-US"/>
        </a:p>
      </dgm:t>
    </dgm:pt>
    <dgm:pt modelId="{41B15014-8361-4F2D-BA27-5CDFF87168B0}" type="pres">
      <dgm:prSet presAssocID="{16F067AF-E3CF-46F2-8450-AC9432B2966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E460AE-245F-4576-A3F6-9B4B437F2793}" type="pres">
      <dgm:prSet presAssocID="{16F067AF-E3CF-46F2-8450-AC9432B2966B}" presName="divider" presStyleLbl="fgShp" presStyleIdx="0" presStyleCnt="1"/>
      <dgm:spPr/>
    </dgm:pt>
    <dgm:pt modelId="{3CF77274-F189-49DD-8850-1ECA98865EEE}" type="pres">
      <dgm:prSet presAssocID="{AEFC407A-14D2-464F-8E08-08DDD52A193A}" presName="downArrow" presStyleLbl="node1" presStyleIdx="0" presStyleCnt="2"/>
      <dgm:spPr/>
    </dgm:pt>
    <dgm:pt modelId="{B03A83EE-00FD-42EA-93E5-1093DE6748AE}" type="pres">
      <dgm:prSet presAssocID="{AEFC407A-14D2-464F-8E08-08DDD52A193A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1D245-B32A-4DA6-89D5-B330D606DA58}" type="pres">
      <dgm:prSet presAssocID="{2A94774A-41AC-423F-9842-DE34FC779C56}" presName="upArrow" presStyleLbl="node1" presStyleIdx="1" presStyleCnt="2"/>
      <dgm:spPr/>
    </dgm:pt>
    <dgm:pt modelId="{B893C1E0-7B60-4437-97EB-85B3303C6C61}" type="pres">
      <dgm:prSet presAssocID="{2A94774A-41AC-423F-9842-DE34FC779C56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2E1A39-81B2-4D99-A0A4-C1587340FD4C}" srcId="{16F067AF-E3CF-46F2-8450-AC9432B2966B}" destId="{AEFC407A-14D2-464F-8E08-08DDD52A193A}" srcOrd="0" destOrd="0" parTransId="{A4971DDD-29EF-4D83-8499-4BE4828ADD30}" sibTransId="{03C2C080-1841-4C31-9D28-992EFEC44012}"/>
    <dgm:cxn modelId="{B73FEC6C-7067-4FA5-A321-20BA37779032}" srcId="{16F067AF-E3CF-46F2-8450-AC9432B2966B}" destId="{2A94774A-41AC-423F-9842-DE34FC779C56}" srcOrd="1" destOrd="0" parTransId="{C447926C-A8DD-4DA6-8CF3-BF8E4F188B4C}" sibTransId="{5701152D-7202-4ABC-98EC-296F9721613E}"/>
    <dgm:cxn modelId="{DD30218F-6DBF-4490-9655-392490976553}" type="presOf" srcId="{2A94774A-41AC-423F-9842-DE34FC779C56}" destId="{B893C1E0-7B60-4437-97EB-85B3303C6C61}" srcOrd="0" destOrd="0" presId="urn:microsoft.com/office/officeart/2005/8/layout/arrow3"/>
    <dgm:cxn modelId="{D935BEF4-D02C-452F-89F6-8EDD0635163B}" type="presOf" srcId="{16F067AF-E3CF-46F2-8450-AC9432B2966B}" destId="{41B15014-8361-4F2D-BA27-5CDFF87168B0}" srcOrd="0" destOrd="0" presId="urn:microsoft.com/office/officeart/2005/8/layout/arrow3"/>
    <dgm:cxn modelId="{79E42938-231B-4088-84C2-88C3C8262A8C}" type="presOf" srcId="{AEFC407A-14D2-464F-8E08-08DDD52A193A}" destId="{B03A83EE-00FD-42EA-93E5-1093DE6748AE}" srcOrd="0" destOrd="0" presId="urn:microsoft.com/office/officeart/2005/8/layout/arrow3"/>
    <dgm:cxn modelId="{E332431C-EBA9-494B-B9D7-90999D7CE5F2}" type="presParOf" srcId="{41B15014-8361-4F2D-BA27-5CDFF87168B0}" destId="{E6E460AE-245F-4576-A3F6-9B4B437F2793}" srcOrd="0" destOrd="0" presId="urn:microsoft.com/office/officeart/2005/8/layout/arrow3"/>
    <dgm:cxn modelId="{B339D6FF-B0B8-41AE-A90B-0FCA7B408B9E}" type="presParOf" srcId="{41B15014-8361-4F2D-BA27-5CDFF87168B0}" destId="{3CF77274-F189-49DD-8850-1ECA98865EEE}" srcOrd="1" destOrd="0" presId="urn:microsoft.com/office/officeart/2005/8/layout/arrow3"/>
    <dgm:cxn modelId="{110EB9DA-677E-47FC-B73F-09D9D20082DE}" type="presParOf" srcId="{41B15014-8361-4F2D-BA27-5CDFF87168B0}" destId="{B03A83EE-00FD-42EA-93E5-1093DE6748AE}" srcOrd="2" destOrd="0" presId="urn:microsoft.com/office/officeart/2005/8/layout/arrow3"/>
    <dgm:cxn modelId="{13C6C82B-4519-4F28-93FE-9C3D6DA30CF0}" type="presParOf" srcId="{41B15014-8361-4F2D-BA27-5CDFF87168B0}" destId="{82D1D245-B32A-4DA6-89D5-B330D606DA58}" srcOrd="3" destOrd="0" presId="urn:microsoft.com/office/officeart/2005/8/layout/arrow3"/>
    <dgm:cxn modelId="{828F1FC9-28E5-4793-89C1-829F3AA7966A}" type="presParOf" srcId="{41B15014-8361-4F2D-BA27-5CDFF87168B0}" destId="{B893C1E0-7B60-4437-97EB-85B3303C6C61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8FE381-823B-4B0D-8B72-6EBD1C3A4D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2A3DF6-15AE-4766-B12B-AD1A5128890C}">
      <dgm:prSet phldrT="[Text]"/>
      <dgm:spPr/>
      <dgm:t>
        <a:bodyPr/>
        <a:lstStyle/>
        <a:p>
          <a:r>
            <a:rPr lang="sr-Cyrl-RS" b="1" dirty="0" smtClean="0">
              <a:latin typeface="Calibri" pitchFamily="34" charset="0"/>
            </a:rPr>
            <a:t>Ефикасност</a:t>
          </a:r>
          <a:r>
            <a:rPr lang="sr-Cyrl-RS" dirty="0" smtClean="0">
              <a:latin typeface="Calibri" pitchFamily="34" charset="0"/>
            </a:rPr>
            <a:t> се уобичајено мери односом ефекта и улагања или утрошка</a:t>
          </a:r>
        </a:p>
        <a:p>
          <a:r>
            <a:rPr lang="sr-Cyrl-RS" dirty="0" smtClean="0">
              <a:latin typeface="Calibri" pitchFamily="34" charset="0"/>
            </a:rPr>
            <a:t> </a:t>
          </a:r>
          <a:endParaRPr lang="en-US" dirty="0">
            <a:latin typeface="Calibri" pitchFamily="34" charset="0"/>
          </a:endParaRPr>
        </a:p>
      </dgm:t>
    </dgm:pt>
    <dgm:pt modelId="{04F07FAB-6970-43DD-94AA-4B9E81EA8708}" type="parTrans" cxnId="{A0C876F5-C90B-4842-A694-1BA97EE21926}">
      <dgm:prSet/>
      <dgm:spPr/>
      <dgm:t>
        <a:bodyPr/>
        <a:lstStyle/>
        <a:p>
          <a:endParaRPr lang="en-US"/>
        </a:p>
      </dgm:t>
    </dgm:pt>
    <dgm:pt modelId="{665F3BB1-4552-4512-B04A-81E4EF286B67}" type="sibTrans" cxnId="{A0C876F5-C90B-4842-A694-1BA97EE21926}">
      <dgm:prSet/>
      <dgm:spPr/>
      <dgm:t>
        <a:bodyPr/>
        <a:lstStyle/>
        <a:p>
          <a:endParaRPr lang="en-US"/>
        </a:p>
      </dgm:t>
    </dgm:pt>
    <dgm:pt modelId="{A39A301D-D57F-4F85-ADC3-E7F8B410A619}">
      <dgm:prSet phldrT="[Text]"/>
      <dgm:spPr/>
      <dgm:t>
        <a:bodyPr/>
        <a:lstStyle/>
        <a:p>
          <a:r>
            <a:rPr lang="sr-Cyrl-RS" b="1" dirty="0" smtClean="0">
              <a:latin typeface="Calibri" pitchFamily="34" charset="0"/>
            </a:rPr>
            <a:t>Објективност</a:t>
          </a:r>
          <a:r>
            <a:rPr lang="sr-Cyrl-RS" dirty="0" smtClean="0">
              <a:latin typeface="Calibri" pitchFamily="34" charset="0"/>
            </a:rPr>
            <a:t>  резулатата се постиже поређењем посматрног система са резултатима других релевантних система  </a:t>
          </a:r>
          <a:endParaRPr lang="en-US" dirty="0">
            <a:latin typeface="Calibri" pitchFamily="34" charset="0"/>
          </a:endParaRPr>
        </a:p>
      </dgm:t>
    </dgm:pt>
    <dgm:pt modelId="{8DE18070-BAF6-4F09-9E5E-B874D996AEFF}" type="sibTrans" cxnId="{C7E3A61F-C7D4-4AF5-A67B-820F86220275}">
      <dgm:prSet/>
      <dgm:spPr/>
      <dgm:t>
        <a:bodyPr/>
        <a:lstStyle/>
        <a:p>
          <a:endParaRPr lang="en-US"/>
        </a:p>
      </dgm:t>
    </dgm:pt>
    <dgm:pt modelId="{FEC1B528-645E-49C7-B1EA-FFD165D7F55C}" type="parTrans" cxnId="{C7E3A61F-C7D4-4AF5-A67B-820F86220275}">
      <dgm:prSet/>
      <dgm:spPr/>
      <dgm:t>
        <a:bodyPr/>
        <a:lstStyle/>
        <a:p>
          <a:endParaRPr lang="en-US"/>
        </a:p>
      </dgm:t>
    </dgm:pt>
    <dgm:pt modelId="{450E0E54-2061-4360-8A4F-1DAE12371961}" type="pres">
      <dgm:prSet presAssocID="{BC8FE381-823B-4B0D-8B72-6EBD1C3A4D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6B84DD-A391-42E1-809B-39AA5FB984EE}" type="pres">
      <dgm:prSet presAssocID="{7E2A3DF6-15AE-4766-B12B-AD1A5128890C}" presName="parentText" presStyleLbl="node1" presStyleIdx="0" presStyleCnt="2" custLinFactY="-4819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7D993-4200-4A38-BD8C-214D06A9CD6D}" type="pres">
      <dgm:prSet presAssocID="{665F3BB1-4552-4512-B04A-81E4EF286B67}" presName="spacer" presStyleCnt="0"/>
      <dgm:spPr/>
    </dgm:pt>
    <dgm:pt modelId="{CB87BF66-EC2B-4FEE-9561-90138695E6E3}" type="pres">
      <dgm:prSet presAssocID="{A39A301D-D57F-4F85-ADC3-E7F8B410A619}" presName="parentText" presStyleLbl="node1" presStyleIdx="1" presStyleCnt="2" custLinFactY="66144" custLinFactNeighborX="93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0E8F6-2B07-4A49-80AD-4555DEFB72BC}" type="presOf" srcId="{BC8FE381-823B-4B0D-8B72-6EBD1C3A4D0D}" destId="{450E0E54-2061-4360-8A4F-1DAE12371961}" srcOrd="0" destOrd="0" presId="urn:microsoft.com/office/officeart/2005/8/layout/vList2"/>
    <dgm:cxn modelId="{AEF0394F-30F3-46BF-B8FA-DB31519C063F}" type="presOf" srcId="{7E2A3DF6-15AE-4766-B12B-AD1A5128890C}" destId="{046B84DD-A391-42E1-809B-39AA5FB984EE}" srcOrd="0" destOrd="0" presId="urn:microsoft.com/office/officeart/2005/8/layout/vList2"/>
    <dgm:cxn modelId="{A0C876F5-C90B-4842-A694-1BA97EE21926}" srcId="{BC8FE381-823B-4B0D-8B72-6EBD1C3A4D0D}" destId="{7E2A3DF6-15AE-4766-B12B-AD1A5128890C}" srcOrd="0" destOrd="0" parTransId="{04F07FAB-6970-43DD-94AA-4B9E81EA8708}" sibTransId="{665F3BB1-4552-4512-B04A-81E4EF286B67}"/>
    <dgm:cxn modelId="{C7E3A61F-C7D4-4AF5-A67B-820F86220275}" srcId="{BC8FE381-823B-4B0D-8B72-6EBD1C3A4D0D}" destId="{A39A301D-D57F-4F85-ADC3-E7F8B410A619}" srcOrd="1" destOrd="0" parTransId="{FEC1B528-645E-49C7-B1EA-FFD165D7F55C}" sibTransId="{8DE18070-BAF6-4F09-9E5E-B874D996AEFF}"/>
    <dgm:cxn modelId="{E6EBD9EB-733D-4796-81DD-3A8A56626D6F}" type="presOf" srcId="{A39A301D-D57F-4F85-ADC3-E7F8B410A619}" destId="{CB87BF66-EC2B-4FEE-9561-90138695E6E3}" srcOrd="0" destOrd="0" presId="urn:microsoft.com/office/officeart/2005/8/layout/vList2"/>
    <dgm:cxn modelId="{9540BFDA-287F-435B-AE24-C7A990C9403A}" type="presParOf" srcId="{450E0E54-2061-4360-8A4F-1DAE12371961}" destId="{046B84DD-A391-42E1-809B-39AA5FB984EE}" srcOrd="0" destOrd="0" presId="urn:microsoft.com/office/officeart/2005/8/layout/vList2"/>
    <dgm:cxn modelId="{4F626C47-28F1-44ED-B190-0A449574AEC5}" type="presParOf" srcId="{450E0E54-2061-4360-8A4F-1DAE12371961}" destId="{F087D993-4200-4A38-BD8C-214D06A9CD6D}" srcOrd="1" destOrd="0" presId="urn:microsoft.com/office/officeart/2005/8/layout/vList2"/>
    <dgm:cxn modelId="{747F1B92-9501-4E48-9FE5-86BA7B34AFF8}" type="presParOf" srcId="{450E0E54-2061-4360-8A4F-1DAE12371961}" destId="{CB87BF66-EC2B-4FEE-9561-90138695E6E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76F18-11C6-47AB-81DD-9461A8C533A7}">
      <dsp:nvSpPr>
        <dsp:cNvPr id="0" name=""/>
        <dsp:cNvSpPr/>
      </dsp:nvSpPr>
      <dsp:spPr>
        <a:xfrm rot="16200000">
          <a:off x="56" y="380"/>
          <a:ext cx="2014852" cy="2014852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600" b="1" kern="1200" dirty="0" smtClean="0">
              <a:latin typeface="Calibri" pitchFamily="34" charset="0"/>
            </a:rPr>
            <a:t>РФЗО-НЕ</a:t>
          </a:r>
          <a:endParaRPr lang="en-US" sz="2600" b="1" kern="1200" dirty="0">
            <a:latin typeface="Calibri" pitchFamily="34" charset="0"/>
          </a:endParaRPr>
        </a:p>
      </dsp:txBody>
      <dsp:txXfrm rot="5400000">
        <a:off x="352656" y="504093"/>
        <a:ext cx="1662253" cy="1007426"/>
      </dsp:txXfrm>
    </dsp:sp>
    <dsp:sp modelId="{04A3550D-9083-4AAE-94E7-1DE685D88A75}">
      <dsp:nvSpPr>
        <dsp:cNvPr id="0" name=""/>
        <dsp:cNvSpPr/>
      </dsp:nvSpPr>
      <dsp:spPr>
        <a:xfrm rot="5400000">
          <a:off x="3240055" y="685"/>
          <a:ext cx="2014852" cy="2014852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600" b="1" kern="1200" dirty="0" smtClean="0">
              <a:latin typeface="Calibri" pitchFamily="34" charset="0"/>
            </a:rPr>
            <a:t>КЗУС-ДА</a:t>
          </a:r>
          <a:endParaRPr lang="en-US" sz="2600" b="1" kern="1200" dirty="0">
            <a:latin typeface="Calibri" pitchFamily="34" charset="0"/>
          </a:endParaRPr>
        </a:p>
      </dsp:txBody>
      <dsp:txXfrm rot="-5400000">
        <a:off x="3240056" y="504398"/>
        <a:ext cx="1662253" cy="1007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21B22-5EE2-4EE3-82E0-83CE8B055C91}">
      <dsp:nvSpPr>
        <dsp:cNvPr id="0" name=""/>
        <dsp:cNvSpPr/>
      </dsp:nvSpPr>
      <dsp:spPr>
        <a:xfrm>
          <a:off x="0" y="0"/>
          <a:ext cx="6408712" cy="1666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>
              <a:latin typeface="Calibri" pitchFamily="34" charset="0"/>
            </a:rPr>
            <a:t>Предлог РФЗО: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>
              <a:latin typeface="Calibri" pitchFamily="34" charset="0"/>
            </a:rPr>
            <a:t>- признавање средстава до висине уговорених средстава</a:t>
          </a:r>
          <a:endParaRPr lang="en-US" sz="2000" kern="1200" dirty="0">
            <a:latin typeface="Calibri" pitchFamily="34" charset="0"/>
          </a:endParaRPr>
        </a:p>
      </dsp:txBody>
      <dsp:txXfrm>
        <a:off x="81353" y="81353"/>
        <a:ext cx="6246006" cy="1503812"/>
      </dsp:txXfrm>
    </dsp:sp>
    <dsp:sp modelId="{5686FACB-79F9-4F04-A37E-1190C67FF9B1}">
      <dsp:nvSpPr>
        <dsp:cNvPr id="0" name=""/>
        <dsp:cNvSpPr/>
      </dsp:nvSpPr>
      <dsp:spPr>
        <a:xfrm>
          <a:off x="0" y="1801941"/>
          <a:ext cx="6408712" cy="1666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>
              <a:latin typeface="Calibri" pitchFamily="34" charset="0"/>
            </a:rPr>
            <a:t>Предлог КЗУС: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>
              <a:latin typeface="Calibri" pitchFamily="34" charset="0"/>
            </a:rPr>
            <a:t>- признавање средстава до висине фактурисаних 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>
              <a:latin typeface="Calibri" pitchFamily="34" charset="0"/>
            </a:rPr>
            <a:t>признавање текућој или пренос у наредни обрачунски период</a:t>
          </a:r>
          <a:endParaRPr lang="en-US" sz="2000" kern="1200" dirty="0">
            <a:latin typeface="Calibri" pitchFamily="34" charset="0"/>
          </a:endParaRPr>
        </a:p>
      </dsp:txBody>
      <dsp:txXfrm>
        <a:off x="81353" y="1883294"/>
        <a:ext cx="6246006" cy="15038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09419-6B44-49DC-BB90-69D1FE7013EE}">
      <dsp:nvSpPr>
        <dsp:cNvPr id="0" name=""/>
        <dsp:cNvSpPr/>
      </dsp:nvSpPr>
      <dsp:spPr>
        <a:xfrm>
          <a:off x="1028" y="57214"/>
          <a:ext cx="4010894" cy="2406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>
              <a:latin typeface="Calibri" pitchFamily="34" charset="0"/>
            </a:rPr>
            <a:t>ПРИЗНАВАЊЕ СРЕДСТАВА ДО ВИСИНЕ ФАКТУРИСАНИХ ЗА ОСТАЛЕ ТРОШКОВЕ</a:t>
          </a:r>
          <a:endParaRPr lang="en-US" sz="2000" b="1" kern="1200" dirty="0">
            <a:latin typeface="Calibri" pitchFamily="34" charset="0"/>
          </a:endParaRPr>
        </a:p>
      </dsp:txBody>
      <dsp:txXfrm>
        <a:off x="1028" y="57214"/>
        <a:ext cx="4010894" cy="2406536"/>
      </dsp:txXfrm>
    </dsp:sp>
    <dsp:sp modelId="{A3808ED5-BB52-4B09-A9E2-8A8D908727A0}">
      <dsp:nvSpPr>
        <dsp:cNvPr id="0" name=""/>
        <dsp:cNvSpPr/>
      </dsp:nvSpPr>
      <dsp:spPr>
        <a:xfrm>
          <a:off x="4413012" y="57214"/>
          <a:ext cx="4010894" cy="2406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 smtClean="0">
              <a:latin typeface="Calibri" pitchFamily="34" charset="0"/>
            </a:rPr>
            <a:t>Укључивање  следећих позиција: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kern="1200" dirty="0" smtClean="0">
              <a:latin typeface="Calibri" pitchFamily="34" charset="0"/>
            </a:rPr>
            <a:t>ПО</a:t>
          </a:r>
          <a:r>
            <a:rPr lang="sr-Cyrl-RS" sz="1800" kern="1200" dirty="0" smtClean="0">
              <a:latin typeface="Calibri" pitchFamily="34" charset="0"/>
            </a:rPr>
            <a:t>-накнаде за УО и НО у ЗУ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 smtClean="0">
              <a:latin typeface="Calibri" pitchFamily="34" charset="0"/>
            </a:rPr>
            <a:t>-трошкове физико техничког обезбеђења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 smtClean="0">
              <a:latin typeface="Calibri" pitchFamily="34" charset="0"/>
            </a:rPr>
            <a:t>-оправдане трошкови чишшења и одржавања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 smtClean="0">
              <a:latin typeface="Calibri" pitchFamily="34" charset="0"/>
            </a:rPr>
            <a:t>-чланарине, судске казне........</a:t>
          </a:r>
        </a:p>
      </dsp:txBody>
      <dsp:txXfrm>
        <a:off x="4413012" y="57214"/>
        <a:ext cx="4010894" cy="2406536"/>
      </dsp:txXfrm>
    </dsp:sp>
    <dsp:sp modelId="{7D1AE195-FE9F-4039-B409-AFDAF2CFEC09}">
      <dsp:nvSpPr>
        <dsp:cNvPr id="0" name=""/>
        <dsp:cNvSpPr/>
      </dsp:nvSpPr>
      <dsp:spPr>
        <a:xfrm>
          <a:off x="2207020" y="2864840"/>
          <a:ext cx="4010894" cy="2406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>
              <a:latin typeface="Calibri" pitchFamily="34" charset="0"/>
            </a:rPr>
            <a:t>Проширење тзв. дискреционог  дела, тј. некласифкованих у ОМТ (био 1%  сада је 5% а захтев је на 15%)</a:t>
          </a:r>
          <a:endParaRPr lang="en-US" sz="2000" b="1" kern="1200" dirty="0">
            <a:latin typeface="Calibri" pitchFamily="34" charset="0"/>
          </a:endParaRPr>
        </a:p>
      </dsp:txBody>
      <dsp:txXfrm>
        <a:off x="2207020" y="2864840"/>
        <a:ext cx="4010894" cy="24065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460AE-245F-4576-A3F6-9B4B437F2793}">
      <dsp:nvSpPr>
        <dsp:cNvPr id="0" name=""/>
        <dsp:cNvSpPr/>
      </dsp:nvSpPr>
      <dsp:spPr>
        <a:xfrm rot="21300000">
          <a:off x="138202" y="1013453"/>
          <a:ext cx="5819595" cy="509148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77274-F189-49DD-8850-1ECA98865EEE}">
      <dsp:nvSpPr>
        <dsp:cNvPr id="0" name=""/>
        <dsp:cNvSpPr/>
      </dsp:nvSpPr>
      <dsp:spPr>
        <a:xfrm>
          <a:off x="731520" y="126802"/>
          <a:ext cx="1828800" cy="101442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A83EE-00FD-42EA-93E5-1093DE6748AE}">
      <dsp:nvSpPr>
        <dsp:cNvPr id="0" name=""/>
        <dsp:cNvSpPr/>
      </dsp:nvSpPr>
      <dsp:spPr>
        <a:xfrm>
          <a:off x="3230880" y="0"/>
          <a:ext cx="1950720" cy="1065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500" kern="1200" dirty="0" smtClean="0">
              <a:latin typeface="Calibri" pitchFamily="34" charset="0"/>
            </a:rPr>
            <a:t>ПРИВАТНИ СЕКТОР</a:t>
          </a:r>
          <a:endParaRPr lang="en-US" sz="2500" kern="1200" dirty="0">
            <a:latin typeface="Calibri" pitchFamily="34" charset="0"/>
          </a:endParaRPr>
        </a:p>
      </dsp:txBody>
      <dsp:txXfrm>
        <a:off x="3230880" y="0"/>
        <a:ext cx="1950720" cy="1065143"/>
      </dsp:txXfrm>
    </dsp:sp>
    <dsp:sp modelId="{82D1D245-B32A-4DA6-89D5-B330D606DA58}">
      <dsp:nvSpPr>
        <dsp:cNvPr id="0" name=""/>
        <dsp:cNvSpPr/>
      </dsp:nvSpPr>
      <dsp:spPr>
        <a:xfrm>
          <a:off x="3535680" y="1394830"/>
          <a:ext cx="1828800" cy="101442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3C1E0-7B60-4437-97EB-85B3303C6C61}">
      <dsp:nvSpPr>
        <dsp:cNvPr id="0" name=""/>
        <dsp:cNvSpPr/>
      </dsp:nvSpPr>
      <dsp:spPr>
        <a:xfrm>
          <a:off x="914400" y="1470912"/>
          <a:ext cx="1950720" cy="1065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500" kern="1200" dirty="0" smtClean="0">
              <a:latin typeface="Calibri" pitchFamily="34" charset="0"/>
            </a:rPr>
            <a:t>ЈАВНИ СЕКТОР</a:t>
          </a:r>
          <a:endParaRPr lang="en-US" sz="2500" kern="1200" dirty="0">
            <a:latin typeface="Calibri" pitchFamily="34" charset="0"/>
          </a:endParaRPr>
        </a:p>
      </dsp:txBody>
      <dsp:txXfrm>
        <a:off x="914400" y="1470912"/>
        <a:ext cx="1950720" cy="10651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B84DD-A391-42E1-809B-39AA5FB984EE}">
      <dsp:nvSpPr>
        <dsp:cNvPr id="0" name=""/>
        <dsp:cNvSpPr/>
      </dsp:nvSpPr>
      <dsp:spPr>
        <a:xfrm>
          <a:off x="0" y="0"/>
          <a:ext cx="7704856" cy="1240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>
              <a:latin typeface="Calibri" pitchFamily="34" charset="0"/>
            </a:rPr>
            <a:t>Ефикасност</a:t>
          </a:r>
          <a:r>
            <a:rPr lang="sr-Cyrl-RS" sz="2000" kern="1200" dirty="0" smtClean="0">
              <a:latin typeface="Calibri" pitchFamily="34" charset="0"/>
            </a:rPr>
            <a:t> се уобичајено мери односом ефекта и улагања или утрошка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>
              <a:latin typeface="Calibri" pitchFamily="34" charset="0"/>
            </a:rPr>
            <a:t> </a:t>
          </a:r>
          <a:endParaRPr lang="en-US" sz="2000" kern="1200" dirty="0">
            <a:latin typeface="Calibri" pitchFamily="34" charset="0"/>
          </a:endParaRPr>
        </a:p>
      </dsp:txBody>
      <dsp:txXfrm>
        <a:off x="60542" y="60542"/>
        <a:ext cx="7583772" cy="1119116"/>
      </dsp:txXfrm>
    </dsp:sp>
    <dsp:sp modelId="{CB87BF66-EC2B-4FEE-9561-90138695E6E3}">
      <dsp:nvSpPr>
        <dsp:cNvPr id="0" name=""/>
        <dsp:cNvSpPr/>
      </dsp:nvSpPr>
      <dsp:spPr>
        <a:xfrm>
          <a:off x="0" y="1383639"/>
          <a:ext cx="7704856" cy="1240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>
              <a:latin typeface="Calibri" pitchFamily="34" charset="0"/>
            </a:rPr>
            <a:t>Објективност</a:t>
          </a:r>
          <a:r>
            <a:rPr lang="sr-Cyrl-RS" sz="2000" kern="1200" dirty="0" smtClean="0">
              <a:latin typeface="Calibri" pitchFamily="34" charset="0"/>
            </a:rPr>
            <a:t>  резулатата се постиже поређењем посматрног система са резултатима других релевантних система  </a:t>
          </a:r>
          <a:endParaRPr lang="en-US" sz="2000" kern="1200" dirty="0">
            <a:latin typeface="Calibri" pitchFamily="34" charset="0"/>
          </a:endParaRPr>
        </a:p>
      </dsp:txBody>
      <dsp:txXfrm>
        <a:off x="60542" y="1444181"/>
        <a:ext cx="7583772" cy="1119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493605F-3CEE-4F07-8F40-A3C87DBA01FB}" type="datetimeFigureOut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D306030-B0FE-44BF-9CEE-014528810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52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DD4308-1A04-4BBA-988C-6875BCDA6417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06946D-B217-4499-B9BE-5A09BFD3E60E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57BDD3C-FFE1-4995-9D74-2E42F8A1D988}" type="datetimeFigureOut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339B1-77F3-4051-8F25-DB61B0D38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C4A6B-41B5-4839-91F3-A51B3BF28D76}" type="datetimeFigureOut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89F47-BEE6-4754-BCD3-318BE3780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E243E-CFA9-4EA0-8B0C-DF31FF2F51B8}" type="datetimeFigureOut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CFA39-395F-4D66-BDE4-5D3191E79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412F8F-EEEB-4510-8A27-4E4FE976F82B}" type="datetimeFigureOut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51782-0941-40B2-817E-ED06C7E8F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514EC4A-58EE-435D-8A03-A7D108DBCBA8}" type="datetimeFigureOut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6C135-2B8B-4E92-8049-4F1025061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589F86-F1A9-41B4-8E49-F832976B42DF}" type="datetimeFigureOut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9D2F5-5743-42A5-AF29-8352D69CA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7A4035-1976-4949-9D47-E59D496A33CF}" type="datetimeFigureOut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EFED0-29F6-44B6-90CD-D34DBBC13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8D8341-6943-4193-9D1F-5DCA4F94CA29}" type="datetimeFigureOut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430BF-7A1F-4D1C-9955-307E96E93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C595F-EBDF-437C-BF4F-F6958278B75E}" type="datetimeFigureOut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A4541-EE87-4C8E-AA29-CA5E67048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9FD4CB5-E074-41C9-A3A3-65929DA235EE}" type="datetimeFigureOut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1D065-1C77-43D9-846E-C0C1FF661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2996CDE-3981-4334-917F-114F6E0BB93D}" type="datetimeFigureOut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7000B-2B52-4EB6-9898-1E161F756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D5D9CAB9-18D3-461E-A10E-398A10B42C7A}" type="datetimeFigureOut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D1EAEE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E889B18-060B-495F-AB68-053967346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80" r:id="rId1"/>
    <p:sldLayoutId id="2147484781" r:id="rId2"/>
    <p:sldLayoutId id="2147484782" r:id="rId3"/>
    <p:sldLayoutId id="2147484783" r:id="rId4"/>
    <p:sldLayoutId id="2147484784" r:id="rId5"/>
    <p:sldLayoutId id="2147484785" r:id="rId6"/>
    <p:sldLayoutId id="2147484777" r:id="rId7"/>
    <p:sldLayoutId id="2147484786" r:id="rId8"/>
    <p:sldLayoutId id="2147484787" r:id="rId9"/>
    <p:sldLayoutId id="2147484778" r:id="rId10"/>
    <p:sldLayoutId id="2147484779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BBFAFF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0BD0D9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0BD0D9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0BD0D9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lic.rs/forum/u-dugu-neverovatnih-100-miliona-evra-umesto-na-lekove-trosili-na-plate-putovanja-i,2,2894388,0,czytaj-najnowsze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siz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1520" y="332656"/>
            <a:ext cx="8064896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sr-Cyrl-C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+mn-cs"/>
              </a:rPr>
              <a:t>ИЗАЗОВИ И ПЕРСПЕКТИВЕ ФИНАНСИЈСКОГ </a:t>
            </a:r>
          </a:p>
          <a:p>
            <a:pPr algn="ctr" eaLnBrk="0" hangingPunct="0">
              <a:defRPr/>
            </a:pPr>
            <a:r>
              <a:rPr lang="sr-Cyrl-C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+mn-cs"/>
              </a:rPr>
              <a:t>УПРАВЉАЊА У ЗДРАВСТВЕНИМ </a:t>
            </a:r>
            <a:r>
              <a:rPr lang="sr-Cyrl-C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+mn-cs"/>
              </a:rPr>
              <a:t>УСТАНОВАМА</a:t>
            </a:r>
          </a:p>
          <a:p>
            <a:pPr algn="ctr" eaLnBrk="0" hangingPunct="0">
              <a:defRPr/>
            </a:pPr>
            <a:r>
              <a:rPr lang="sr-Cyrl-CS" sz="28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+mn-cs"/>
              </a:rPr>
              <a:t>„део 2.“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8313" y="1700213"/>
          <a:ext cx="8136905" cy="3574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800"/>
                <a:gridCol w="3331152"/>
                <a:gridCol w="1550958"/>
                <a:gridCol w="1479427"/>
                <a:gridCol w="1257568"/>
              </a:tblGrid>
              <a:tr h="1056755">
                <a:tc gridSpan="2"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Укупни расходи и издаци  - по врсти – динамика и структура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717" marB="45717"/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Cyrl-RS" sz="18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sr-Cyrl-RS" sz="1800" dirty="0" smtClean="0">
                          <a:latin typeface="Calibri" pitchFamily="34" charset="0"/>
                        </a:rPr>
                        <a:t>9.2015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sr-Cyrl-RS" sz="18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sr-Cyrl-RS" sz="1800" dirty="0" smtClean="0">
                          <a:latin typeface="Calibri" pitchFamily="34" charset="0"/>
                        </a:rPr>
                        <a:t>9.2016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717" marB="45717"/>
                </a:tc>
                <a:tc>
                  <a:txBody>
                    <a:bodyPr/>
                    <a:lstStyle/>
                    <a:p>
                      <a:endParaRPr lang="sr-Cyrl-CS" sz="1600" baseline="0" dirty="0" smtClean="0">
                        <a:latin typeface="Calibri" pitchFamily="34" charset="0"/>
                      </a:endParaRPr>
                    </a:p>
                    <a:p>
                      <a:r>
                        <a:rPr lang="sr-Cyrl-CS" sz="1600" baseline="0" dirty="0" smtClean="0">
                          <a:latin typeface="Calibri" pitchFamily="34" charset="0"/>
                        </a:rPr>
                        <a:t>индекс %</a:t>
                      </a:r>
                    </a:p>
                    <a:p>
                      <a:r>
                        <a:rPr lang="sr-Cyrl-CS" sz="1600" baseline="0" dirty="0" smtClean="0">
                          <a:latin typeface="Calibri" pitchFamily="34" charset="0"/>
                        </a:rPr>
                        <a:t>динамика</a:t>
                      </a:r>
                      <a:endParaRPr lang="sr-Latn-RS" sz="1600" dirty="0">
                        <a:latin typeface="Calibri" pitchFamily="34" charset="0"/>
                      </a:endParaRPr>
                    </a:p>
                  </a:txBody>
                  <a:tcPr marL="91429" marR="91429" marT="45717" marB="45717"/>
                </a:tc>
              </a:tr>
              <a:tr h="517407"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А.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717" marB="45717"/>
                </a:tc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latin typeface="Calibri" pitchFamily="34" charset="0"/>
                        </a:rPr>
                        <a:t>Укупни</a:t>
                      </a:r>
                      <a:r>
                        <a:rPr lang="sr-Cyrl-RS" sz="1800" b="1" baseline="0" dirty="0" smtClean="0">
                          <a:latin typeface="Calibri" pitchFamily="34" charset="0"/>
                        </a:rPr>
                        <a:t> расходи</a:t>
                      </a:r>
                      <a:r>
                        <a:rPr lang="sr-Cyrl-RS" sz="1800" b="1" dirty="0" smtClean="0">
                          <a:latin typeface="Calibri" pitchFamily="34" charset="0"/>
                        </a:rPr>
                        <a:t> и издаци 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29" marR="91429" marT="45717" marB="45717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145,725,974</a:t>
                      </a:r>
                      <a:endParaRPr lang="en-US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sr-Cyrl-C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149,725,173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717" marB="45717"/>
                </a:tc>
                <a:tc>
                  <a:txBody>
                    <a:bodyPr/>
                    <a:lstStyle/>
                    <a:p>
                      <a:pPr algn="r"/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29" marR="91429" marT="45717" marB="45717"/>
                </a:tc>
              </a:tr>
              <a:tr h="445266"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1.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717" marB="45717"/>
                </a:tc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latin typeface="Calibri" pitchFamily="34" charset="0"/>
                        </a:rPr>
                        <a:t>Текући</a:t>
                      </a:r>
                      <a:r>
                        <a:rPr lang="sr-Cyrl-RS" sz="1800" b="1" baseline="0" dirty="0" smtClean="0">
                          <a:latin typeface="Calibri" pitchFamily="34" charset="0"/>
                        </a:rPr>
                        <a:t> расходи*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29" marR="91429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84,37 %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94,00%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>
                          <a:latin typeface="Calibri" pitchFamily="34" charset="0"/>
                        </a:rPr>
                        <a:t>+14,46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29" marR="91429" marT="45717" marB="45717"/>
                </a:tc>
              </a:tr>
              <a:tr h="640178"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2.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717" marB="45717"/>
                </a:tc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latin typeface="Calibri" pitchFamily="34" charset="0"/>
                        </a:rPr>
                        <a:t>Издаци за нефин. имовину*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29" marR="91429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15,53%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5,93%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>
                          <a:latin typeface="Calibri" pitchFamily="34" charset="0"/>
                        </a:rPr>
                        <a:t>-60,75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29" marR="91429" marT="45717" marB="45717"/>
                </a:tc>
              </a:tr>
              <a:tr h="914551"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3.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b="1" dirty="0" smtClean="0">
                          <a:latin typeface="Calibri" pitchFamily="34" charset="0"/>
                        </a:rPr>
                        <a:t>Издаци за отплату главнице и набавку нефин. </a:t>
                      </a:r>
                      <a:r>
                        <a:rPr lang="sr-Cyrl-CS" sz="1800" b="1" dirty="0" smtClean="0">
                          <a:latin typeface="Calibri" pitchFamily="34" charset="0"/>
                        </a:rPr>
                        <a:t>и</a:t>
                      </a:r>
                      <a:r>
                        <a:rPr lang="sr-Cyrl-RS" sz="1800" b="1" dirty="0" smtClean="0">
                          <a:latin typeface="Calibri" pitchFamily="34" charset="0"/>
                        </a:rPr>
                        <a:t>мовине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29" marR="91429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0,09%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0,09%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>
                          <a:latin typeface="Calibri" pitchFamily="34" charset="0"/>
                        </a:rPr>
                        <a:t>-3,14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29" marR="91429" marT="45717" marB="45717"/>
                </a:tc>
              </a:tr>
            </a:tbl>
          </a:graphicData>
        </a:graphic>
      </p:graphicFrame>
      <p:sp>
        <p:nvSpPr>
          <p:cNvPr id="19495" name="TextBox 2"/>
          <p:cNvSpPr txBox="1">
            <a:spLocks noChangeArrowheads="1"/>
          </p:cNvSpPr>
          <p:nvPr/>
        </p:nvSpPr>
        <p:spPr bwMode="auto">
          <a:xfrm>
            <a:off x="357188" y="857250"/>
            <a:ext cx="857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sr-Cyrl-CS" sz="2000" b="1" dirty="0">
                <a:latin typeface="Calibri" pitchFamily="34" charset="0"/>
              </a:rPr>
              <a:t>2. АНАЛИЗА РАСХОДА И ИЗДАТАКА  - ПО ВРСТАМА И ИЗВОРИМА 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9496" name="TextBox 3"/>
          <p:cNvSpPr txBox="1">
            <a:spLocks noChangeArrowheads="1"/>
          </p:cNvSpPr>
          <p:nvPr/>
        </p:nvSpPr>
        <p:spPr bwMode="auto">
          <a:xfrm>
            <a:off x="1214438" y="5857875"/>
            <a:ext cx="6354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r-Cyrl-CS" b="1" dirty="0">
                <a:latin typeface="Calibri" pitchFamily="34" charset="0"/>
              </a:rPr>
              <a:t>* Промена начина исказивања расхода за лекове и помагала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380288" y="2708275"/>
            <a:ext cx="1201737" cy="576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defRPr/>
            </a:pPr>
            <a:r>
              <a:rPr lang="sr-Cyrl-CS" b="1" dirty="0">
                <a:solidFill>
                  <a:srgbClr val="FFFF00"/>
                </a:solidFill>
              </a:rPr>
              <a:t>+2,74</a:t>
            </a:r>
            <a:endParaRPr lang="sr-Latn-RS" b="1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235825" y="3213100"/>
            <a:ext cx="1368425" cy="576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defRPr/>
            </a:pPr>
            <a:r>
              <a:rPr lang="sr-Cyrl-CS" b="1" dirty="0">
                <a:solidFill>
                  <a:srgbClr val="FFFF00"/>
                </a:solidFill>
              </a:rPr>
              <a:t>+14,46</a:t>
            </a:r>
            <a:endParaRPr lang="sr-Latn-RS" b="1" dirty="0">
              <a:solidFill>
                <a:srgbClr val="FFFF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35825" y="3716338"/>
            <a:ext cx="1346200" cy="555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defRPr/>
            </a:pPr>
            <a:r>
              <a:rPr lang="sr-Cyrl-CS" b="1" dirty="0">
                <a:solidFill>
                  <a:srgbClr val="FFFF00"/>
                </a:solidFill>
              </a:rPr>
              <a:t>-60,75</a:t>
            </a:r>
            <a:endParaRPr lang="sr-Latn-RS" b="1" dirty="0">
              <a:solidFill>
                <a:srgbClr val="FFFF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451725" y="4221163"/>
            <a:ext cx="1130300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defRPr/>
            </a:pPr>
            <a:r>
              <a:rPr lang="sr-Cyrl-CS" b="1" dirty="0">
                <a:solidFill>
                  <a:srgbClr val="FFFF00"/>
                </a:solidFill>
              </a:rPr>
              <a:t>-3,14</a:t>
            </a:r>
            <a:endParaRPr lang="sr-Latn-R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797840"/>
              </p:ext>
            </p:extLst>
          </p:nvPr>
        </p:nvGraphicFramePr>
        <p:xfrm>
          <a:off x="755650" y="1268413"/>
          <a:ext cx="7715249" cy="3569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4"/>
                <a:gridCol w="3077432"/>
                <a:gridCol w="1200467"/>
                <a:gridCol w="1651406"/>
                <a:gridCol w="1285880"/>
              </a:tblGrid>
              <a:tr h="116675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800" b="1" baseline="0" dirty="0" smtClean="0">
                          <a:latin typeface="Calibri" pitchFamily="34" charset="0"/>
                        </a:rPr>
                        <a:t>Динамика и структура</a:t>
                      </a:r>
                      <a:endParaRPr lang="en-US" sz="1800" b="1" dirty="0" smtClean="0">
                        <a:latin typeface="Calibri" pitchFamily="34" charset="0"/>
                      </a:endParaRPr>
                    </a:p>
                    <a:p>
                      <a:r>
                        <a:rPr lang="sr-Cyrl-CS" sz="1800" b="1" dirty="0" smtClean="0">
                          <a:latin typeface="Calibri" pitchFamily="34" charset="0"/>
                        </a:rPr>
                        <a:t>укупних</a:t>
                      </a:r>
                      <a:r>
                        <a:rPr lang="sr-Cyrl-CS" sz="1800" b="1" baseline="0" dirty="0" smtClean="0">
                          <a:latin typeface="Calibri" pitchFamily="34" charset="0"/>
                        </a:rPr>
                        <a:t>  расхода и издатака – по изворима </a:t>
                      </a:r>
                      <a:r>
                        <a:rPr lang="sr-Cyrl-CS" sz="1800" baseline="0" dirty="0" smtClean="0">
                          <a:latin typeface="Calibri" pitchFamily="34" charset="0"/>
                        </a:rPr>
                        <a:t> </a:t>
                      </a: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sr-Cyrl-CS" sz="1800" dirty="0" smtClean="0">
                        <a:latin typeface="Calibri" pitchFamily="34" charset="0"/>
                      </a:endParaRPr>
                    </a:p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9.2015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endParaRPr lang="sr-Cyrl-CS" sz="14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sr-Cyrl-CS" sz="1800" dirty="0" smtClean="0">
                          <a:latin typeface="Calibri" pitchFamily="34" charset="0"/>
                        </a:rPr>
                        <a:t>9.2016 структура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sr-Cyrl-CS" sz="14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sr-Cyrl-CS" sz="1800" dirty="0" smtClean="0">
                          <a:latin typeface="Calibri" pitchFamily="34" charset="0"/>
                        </a:rPr>
                        <a:t>индекс % динамика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39" marR="91439" marT="45723" marB="45723"/>
                </a:tc>
              </a:tr>
              <a:tr h="404821">
                <a:tc>
                  <a:txBody>
                    <a:bodyPr/>
                    <a:lstStyle/>
                    <a:p>
                      <a:r>
                        <a:rPr lang="sr-Cyrl-CS" sz="1600" dirty="0" smtClean="0"/>
                        <a:t>1.</a:t>
                      </a:r>
                      <a:endParaRPr lang="en-US" sz="16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Укупни расходи и издаци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145.725.974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     149.725.173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           +2,74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39" marR="91439" marT="45723" marB="45723"/>
                </a:tc>
              </a:tr>
              <a:tr h="365765">
                <a:tc>
                  <a:txBody>
                    <a:bodyPr/>
                    <a:lstStyle/>
                    <a:p>
                      <a:r>
                        <a:rPr lang="sr-Cyrl-CS" sz="1600" dirty="0" smtClean="0"/>
                        <a:t>1.1.</a:t>
                      </a:r>
                      <a:endParaRPr lang="en-US" sz="16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sr-Cyrl-CS" sz="1800" b="0" dirty="0" smtClean="0">
                          <a:latin typeface="Calibri" pitchFamily="34" charset="0"/>
                        </a:rPr>
                        <a:t>из</a:t>
                      </a:r>
                      <a:r>
                        <a:rPr lang="sr-Cyrl-CS" sz="1800" b="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sr-Cyrl-CS" sz="1800" b="0" dirty="0" smtClean="0">
                          <a:latin typeface="Calibri" pitchFamily="34" charset="0"/>
                        </a:rPr>
                        <a:t> буџета.... *</a:t>
                      </a:r>
                      <a:endParaRPr lang="en-US" sz="1800" b="0" dirty="0">
                        <a:latin typeface="Calibri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0" dirty="0" smtClean="0">
                          <a:latin typeface="Calibri" pitchFamily="34" charset="0"/>
                        </a:rPr>
                        <a:t>2,18%</a:t>
                      </a:r>
                      <a:endParaRPr lang="en-US" sz="1800" b="0" dirty="0">
                        <a:latin typeface="Calibri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0" dirty="0" smtClean="0">
                          <a:latin typeface="Calibri" pitchFamily="34" charset="0"/>
                        </a:rPr>
                        <a:t>3,13%</a:t>
                      </a:r>
                      <a:endParaRPr lang="en-US" sz="1800" b="0" dirty="0">
                        <a:latin typeface="Calibri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0" dirty="0" smtClean="0">
                          <a:latin typeface="Calibri" pitchFamily="34" charset="0"/>
                        </a:rPr>
                        <a:t>  +47,36*</a:t>
                      </a:r>
                      <a:endParaRPr lang="en-US" sz="1800" b="0" dirty="0">
                        <a:latin typeface="Calibri" pitchFamily="34" charset="0"/>
                      </a:endParaRPr>
                    </a:p>
                  </a:txBody>
                  <a:tcPr marL="91439" marR="91439" marT="45723" marB="45723"/>
                </a:tc>
              </a:tr>
              <a:tr h="365765">
                <a:tc>
                  <a:txBody>
                    <a:bodyPr/>
                    <a:lstStyle/>
                    <a:p>
                      <a:r>
                        <a:rPr lang="sr-Cyrl-CS" sz="1600" dirty="0" smtClean="0"/>
                        <a:t>1.2.</a:t>
                      </a:r>
                      <a:endParaRPr lang="en-US" sz="16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sr-Cyrl-CS" sz="1800" b="1" dirty="0" smtClean="0">
                          <a:latin typeface="Calibri" pitchFamily="34" charset="0"/>
                        </a:rPr>
                        <a:t>од</a:t>
                      </a:r>
                      <a:r>
                        <a:rPr lang="sr-Cyrl-CS" sz="1800" b="1" baseline="0" dirty="0" smtClean="0">
                          <a:latin typeface="Calibri" pitchFamily="34" charset="0"/>
                        </a:rPr>
                        <a:t> ООСО (РФЗО)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>
                          <a:latin typeface="Calibri" pitchFamily="34" charset="0"/>
                        </a:rPr>
                        <a:t>85,88%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>
                          <a:latin typeface="Calibri" pitchFamily="34" charset="0"/>
                        </a:rPr>
                        <a:t>85,01%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>
                          <a:latin typeface="Calibri" pitchFamily="34" charset="0"/>
                        </a:rPr>
                        <a:t>+1,71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 marL="91439" marR="91439" marT="45723" marB="45723"/>
                </a:tc>
              </a:tr>
              <a:tr h="390561">
                <a:tc>
                  <a:txBody>
                    <a:bodyPr/>
                    <a:lstStyle/>
                    <a:p>
                      <a:r>
                        <a:rPr lang="sr-Cyrl-RS" sz="1600" dirty="0" smtClean="0"/>
                        <a:t>1.3.</a:t>
                      </a:r>
                      <a:endParaRPr lang="en-US" sz="16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b="0" dirty="0" smtClean="0">
                          <a:latin typeface="Calibri" pitchFamily="34" charset="0"/>
                        </a:rPr>
                        <a:t>из</a:t>
                      </a:r>
                      <a:r>
                        <a:rPr lang="sr-Cyrl-RS" sz="1800" b="0" baseline="0" dirty="0" smtClean="0">
                          <a:latin typeface="Calibri" pitchFamily="34" charset="0"/>
                        </a:rPr>
                        <a:t> донација и помоћи</a:t>
                      </a:r>
                      <a:endParaRPr lang="en-US" sz="1800" b="0" dirty="0" smtClean="0">
                        <a:latin typeface="Calibri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0,13%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0" i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0,13%</a:t>
                      </a:r>
                      <a:endParaRPr lang="en-US" sz="1800" b="0" i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0" i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+3,00 </a:t>
                      </a:r>
                      <a:endParaRPr lang="en-US" sz="1800" b="0" i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1439" marR="91439" marT="45723" marB="45723"/>
                </a:tc>
              </a:tr>
              <a:tr h="640084">
                <a:tc>
                  <a:txBody>
                    <a:bodyPr/>
                    <a:lstStyle/>
                    <a:p>
                      <a:r>
                        <a:rPr lang="sr-Cyrl-CS" sz="1600" dirty="0" smtClean="0"/>
                        <a:t>1.4.</a:t>
                      </a:r>
                      <a:endParaRPr lang="en-US" sz="16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800" b="1" dirty="0" smtClean="0">
                          <a:latin typeface="Calibri" pitchFamily="34" charset="0"/>
                        </a:rPr>
                        <a:t>из осталих извора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800" b="1" dirty="0" smtClean="0">
                          <a:latin typeface="Calibri" pitchFamily="34" charset="0"/>
                        </a:rPr>
                        <a:t>(сопствених)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>
                          <a:latin typeface="Calibri" pitchFamily="34" charset="0"/>
                        </a:rPr>
                        <a:t>11,81%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>
                          <a:latin typeface="Calibri" pitchFamily="34" charset="0"/>
                        </a:rPr>
                        <a:t>11,73%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>
                          <a:latin typeface="Calibri" pitchFamily="34" charset="0"/>
                        </a:rPr>
                        <a:t>+2,01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 marL="91439" marR="91439" marT="45723" marB="45723"/>
                </a:tc>
              </a:tr>
            </a:tbl>
          </a:graphicData>
        </a:graphic>
      </p:graphicFrame>
      <p:sp>
        <p:nvSpPr>
          <p:cNvPr id="20526" name="TextBox 2"/>
          <p:cNvSpPr txBox="1">
            <a:spLocks noChangeArrowheads="1"/>
          </p:cNvSpPr>
          <p:nvPr/>
        </p:nvSpPr>
        <p:spPr bwMode="auto">
          <a:xfrm>
            <a:off x="1559671" y="5311220"/>
            <a:ext cx="5694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sr-Cyrl-CS" dirty="0"/>
              <a:t>* </a:t>
            </a:r>
            <a:r>
              <a:rPr lang="sr-Cyrl-CS" dirty="0">
                <a:latin typeface="Calibri" pitchFamily="34" charset="0"/>
              </a:rPr>
              <a:t>1.1. утицај: расходи отпремнина и помоћи у здравству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861395"/>
              </p:ext>
            </p:extLst>
          </p:nvPr>
        </p:nvGraphicFramePr>
        <p:xfrm>
          <a:off x="755576" y="332656"/>
          <a:ext cx="7273304" cy="6227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26"/>
                <a:gridCol w="3236004"/>
                <a:gridCol w="1060334"/>
                <a:gridCol w="901283"/>
                <a:gridCol w="901283"/>
                <a:gridCol w="805274"/>
              </a:tblGrid>
              <a:tr h="365923">
                <a:tc gridSpan="4">
                  <a:txBody>
                    <a:bodyPr/>
                    <a:lstStyle/>
                    <a:p>
                      <a:pPr algn="ctr"/>
                      <a:r>
                        <a:rPr lang="sr-Cyrl-RS" sz="2000" dirty="0" smtClean="0">
                          <a:latin typeface="Calibri" pitchFamily="34" charset="0"/>
                        </a:rPr>
                        <a:t>Укупни расходи и издаци по изворима</a:t>
                      </a:r>
                      <a:endParaRPr lang="sr-Latn-RS" sz="2000" dirty="0">
                        <a:latin typeface="Calibri" pitchFamily="34" charset="0"/>
                      </a:endParaRPr>
                    </a:p>
                  </a:txBody>
                  <a:tcPr marL="91445" marR="91445" marT="45709" marB="45709"/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1300" dirty="0" smtClean="0">
                          <a:latin typeface="Calibri" pitchFamily="34" charset="0"/>
                        </a:rPr>
                        <a:t>9.2016</a:t>
                      </a:r>
                      <a:endParaRPr lang="sr-Latn-RS" sz="1300" dirty="0">
                        <a:latin typeface="Calibri" pitchFamily="34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endParaRPr lang="sr-Latn-RS" sz="1300" dirty="0">
                        <a:latin typeface="Calibri" pitchFamily="34" charset="0"/>
                      </a:endParaRPr>
                    </a:p>
                  </a:txBody>
                  <a:tcPr marL="91445" marR="91445" marT="45709" marB="45709"/>
                </a:tc>
              </a:tr>
              <a:tr h="412647">
                <a:tc>
                  <a:txBody>
                    <a:bodyPr/>
                    <a:lstStyle/>
                    <a:p>
                      <a:endParaRPr lang="sr-Latn-RS" sz="1800" dirty="0"/>
                    </a:p>
                  </a:txBody>
                  <a:tcPr marL="91445" marR="91445" marT="45709" marB="4570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Тип установе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45" marR="91445" marT="45709" marB="4570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r-Cyrl-C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Буџет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4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r-Cyrl-C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ООСС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4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r-Cyrl-C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Донације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4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r-Cyrl-C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Остали</a:t>
                      </a:r>
                      <a:r>
                        <a:rPr lang="sr-Cyrl-CS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sr-Cyrl-C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извори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4" marB="0">
                    <a:solidFill>
                      <a:schemeClr val="accent1"/>
                    </a:solidFill>
                  </a:tcPr>
                </a:tc>
              </a:tr>
              <a:tr h="337773">
                <a:tc>
                  <a:txBody>
                    <a:bodyPr/>
                    <a:lstStyle/>
                    <a:p>
                      <a:r>
                        <a:rPr lang="sr-Cyrl-RS" sz="1300" dirty="0" smtClean="0"/>
                        <a:t>1.</a:t>
                      </a:r>
                      <a:endParaRPr lang="sr-Latn-RS" sz="1300" dirty="0"/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Домови здравља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r-Cyrl-CS" sz="1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5,31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87.81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0.17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6.71</a:t>
                      </a:r>
                    </a:p>
                  </a:txBody>
                  <a:tcPr marL="68580" marR="68580" marT="0" marB="0" anchor="b"/>
                </a:tc>
              </a:tr>
              <a:tr h="337773">
                <a:tc>
                  <a:txBody>
                    <a:bodyPr/>
                    <a:lstStyle/>
                    <a:p>
                      <a:r>
                        <a:rPr lang="sr-Cyrl-RS" sz="1300" dirty="0" smtClean="0"/>
                        <a:t>2.</a:t>
                      </a:r>
                      <a:endParaRPr lang="sr-Latn-RS" sz="1300" dirty="0"/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Апотеке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r-Cyrl-CS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 pitchFamily="34" charset="0"/>
                          <a:ea typeface="Times New Roman"/>
                          <a:cs typeface="Times New Roman"/>
                        </a:rPr>
                        <a:t>63.46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36.11</a:t>
                      </a:r>
                    </a:p>
                  </a:txBody>
                  <a:tcPr marL="68580" marR="68580" marT="0" marB="0" anchor="b"/>
                </a:tc>
              </a:tr>
              <a:tr h="337773">
                <a:tc>
                  <a:txBody>
                    <a:bodyPr/>
                    <a:lstStyle/>
                    <a:p>
                      <a:r>
                        <a:rPr lang="sr-Cyrl-RS" sz="1300" dirty="0" smtClean="0"/>
                        <a:t>3.</a:t>
                      </a:r>
                      <a:endParaRPr lang="sr-Latn-RS" sz="1300" dirty="0"/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Опште болнице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r-Cyrl-CS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96.70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0.10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1.67</a:t>
                      </a:r>
                    </a:p>
                  </a:txBody>
                  <a:tcPr marL="68580" marR="68580" marT="0" marB="0" anchor="b"/>
                </a:tc>
              </a:tr>
              <a:tr h="337773">
                <a:tc>
                  <a:txBody>
                    <a:bodyPr/>
                    <a:lstStyle/>
                    <a:p>
                      <a:r>
                        <a:rPr lang="sr-Cyrl-RS" sz="1300" dirty="0" smtClean="0"/>
                        <a:t>4.</a:t>
                      </a:r>
                      <a:endParaRPr lang="sr-Latn-RS" sz="1300" dirty="0"/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Специјалне болнице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r-Cyrl-CS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 pitchFamily="34" charset="0"/>
                          <a:ea typeface="Times New Roman"/>
                          <a:cs typeface="Times New Roman"/>
                        </a:rPr>
                        <a:t>73.17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0.11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24.49</a:t>
                      </a:r>
                    </a:p>
                  </a:txBody>
                  <a:tcPr marL="68580" marR="68580" marT="0" marB="0" anchor="b"/>
                </a:tc>
              </a:tr>
              <a:tr h="337773">
                <a:tc>
                  <a:txBody>
                    <a:bodyPr/>
                    <a:lstStyle/>
                    <a:p>
                      <a:r>
                        <a:rPr lang="sr-Cyrl-RS" sz="1300" dirty="0" smtClean="0"/>
                        <a:t>5. </a:t>
                      </a:r>
                      <a:endParaRPr lang="sr-Latn-RS" sz="1300" dirty="0"/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Заводи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r-Cyrl-CS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 pitchFamily="34" charset="0"/>
                          <a:ea typeface="Times New Roman"/>
                          <a:cs typeface="Times New Roman"/>
                        </a:rPr>
                        <a:t>82.27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0.07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14.43</a:t>
                      </a:r>
                    </a:p>
                  </a:txBody>
                  <a:tcPr marL="68580" marR="68580" marT="0" marB="0" anchor="b"/>
                </a:tc>
              </a:tr>
              <a:tr h="337773">
                <a:tc>
                  <a:txBody>
                    <a:bodyPr/>
                    <a:lstStyle/>
                    <a:p>
                      <a:r>
                        <a:rPr lang="sr-Cyrl-RS" sz="1300" dirty="0" smtClean="0"/>
                        <a:t>6.</a:t>
                      </a:r>
                      <a:endParaRPr lang="sr-Latn-RS" sz="1300" dirty="0"/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Заводи за јавно здравље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r-Cyrl-CS" sz="1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15,88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 pitchFamily="34" charset="0"/>
                          <a:ea typeface="Times New Roman"/>
                          <a:cs typeface="Times New Roman"/>
                        </a:rPr>
                        <a:t>42.92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 pitchFamily="34" charset="0"/>
                          <a:ea typeface="Times New Roman"/>
                          <a:cs typeface="Times New Roman"/>
                        </a:rPr>
                        <a:t>0.05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41.15</a:t>
                      </a:r>
                    </a:p>
                  </a:txBody>
                  <a:tcPr marL="68580" marR="68580" marT="0" marB="0" anchor="b"/>
                </a:tc>
              </a:tr>
              <a:tr h="337773">
                <a:tc>
                  <a:txBody>
                    <a:bodyPr/>
                    <a:lstStyle/>
                    <a:p>
                      <a:r>
                        <a:rPr lang="sr-Cyrl-RS" sz="1300" dirty="0" smtClean="0"/>
                        <a:t>7.</a:t>
                      </a:r>
                      <a:endParaRPr lang="sr-Latn-RS" sz="1300" dirty="0"/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dirty="0" smtClean="0">
                          <a:latin typeface="Calibri" pitchFamily="34" charset="0"/>
                        </a:rPr>
                        <a:t>Здравствени</a:t>
                      </a:r>
                      <a:r>
                        <a:rPr lang="sr-Cyrl-RS" sz="1800" baseline="0" dirty="0" smtClean="0">
                          <a:latin typeface="Calibri" pitchFamily="34" charset="0"/>
                        </a:rPr>
                        <a:t> центри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r-Cyrl-CS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96.10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 pitchFamily="34" charset="0"/>
                          <a:ea typeface="Times New Roman"/>
                          <a:cs typeface="Times New Roman"/>
                        </a:rPr>
                        <a:t>0.06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1.57</a:t>
                      </a:r>
                    </a:p>
                  </a:txBody>
                  <a:tcPr marL="68580" marR="68580" marT="0" marB="0" anchor="b"/>
                </a:tc>
              </a:tr>
              <a:tr h="337773">
                <a:tc>
                  <a:txBody>
                    <a:bodyPr/>
                    <a:lstStyle/>
                    <a:p>
                      <a:r>
                        <a:rPr lang="sr-Cyrl-RS" sz="1300" dirty="0" smtClean="0"/>
                        <a:t>8.</a:t>
                      </a:r>
                      <a:endParaRPr lang="sr-Latn-RS" sz="1300" dirty="0"/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Клинике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r-Cyrl-CS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89.33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 pitchFamily="34" charset="0"/>
                          <a:ea typeface="Times New Roman"/>
                          <a:cs typeface="Times New Roman"/>
                        </a:rPr>
                        <a:t>0.59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9.51</a:t>
                      </a:r>
                    </a:p>
                  </a:txBody>
                  <a:tcPr marL="68580" marR="68580" marT="0" marB="0" anchor="b"/>
                </a:tc>
              </a:tr>
              <a:tr h="337773">
                <a:tc>
                  <a:txBody>
                    <a:bodyPr/>
                    <a:lstStyle/>
                    <a:p>
                      <a:r>
                        <a:rPr lang="sr-Cyrl-RS" sz="1300" dirty="0" smtClean="0"/>
                        <a:t>9.</a:t>
                      </a:r>
                      <a:endParaRPr lang="sr-Latn-RS" sz="1300" dirty="0"/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Институти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r-Cyrl-CS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 pitchFamily="34" charset="0"/>
                          <a:ea typeface="Times New Roman"/>
                          <a:cs typeface="Times New Roman"/>
                        </a:rPr>
                        <a:t>85.98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 pitchFamily="34" charset="0"/>
                          <a:ea typeface="Times New Roman"/>
                          <a:cs typeface="Times New Roman"/>
                        </a:rPr>
                        <a:t>0.43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11.16</a:t>
                      </a:r>
                    </a:p>
                  </a:txBody>
                  <a:tcPr marL="68580" marR="68580" marT="0" marB="0" anchor="b"/>
                </a:tc>
              </a:tr>
              <a:tr h="337773">
                <a:tc>
                  <a:txBody>
                    <a:bodyPr/>
                    <a:lstStyle/>
                    <a:p>
                      <a:r>
                        <a:rPr lang="sr-Cyrl-RS" sz="1300" dirty="0" smtClean="0"/>
                        <a:t>10</a:t>
                      </a:r>
                      <a:endParaRPr lang="sr-Latn-RS" sz="1300" dirty="0"/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Клиничко-болнички центри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r-Cyrl-CS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96.99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 pitchFamily="34" charset="0"/>
                          <a:ea typeface="Times New Roman"/>
                          <a:cs typeface="Times New Roman"/>
                        </a:rPr>
                        <a:t>0.04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2.31</a:t>
                      </a:r>
                    </a:p>
                  </a:txBody>
                  <a:tcPr marL="68580" marR="68580" marT="0" marB="0" anchor="b"/>
                </a:tc>
              </a:tr>
              <a:tr h="337773">
                <a:tc>
                  <a:txBody>
                    <a:bodyPr/>
                    <a:lstStyle/>
                    <a:p>
                      <a:r>
                        <a:rPr lang="sr-Cyrl-RS" sz="1300" dirty="0" smtClean="0"/>
                        <a:t>11</a:t>
                      </a:r>
                      <a:endParaRPr lang="sr-Latn-RS" sz="1300" dirty="0"/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Клинички</a:t>
                      </a:r>
                      <a:r>
                        <a:rPr lang="sr-Cyrl-RS" sz="1800" baseline="0" dirty="0" smtClean="0">
                          <a:latin typeface="Calibri" pitchFamily="34" charset="0"/>
                        </a:rPr>
                        <a:t> центри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r-Cyrl-CS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91.24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 pitchFamily="34" charset="0"/>
                          <a:ea typeface="Times New Roman"/>
                          <a:cs typeface="Times New Roman"/>
                        </a:rPr>
                        <a:t>0.08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4.86</a:t>
                      </a:r>
                    </a:p>
                  </a:txBody>
                  <a:tcPr marL="68580" marR="68580" marT="0" marB="0" anchor="b"/>
                </a:tc>
              </a:tr>
              <a:tr h="337773">
                <a:tc>
                  <a:txBody>
                    <a:bodyPr/>
                    <a:lstStyle/>
                    <a:p>
                      <a:r>
                        <a:rPr lang="sr-Cyrl-RS" sz="1300" dirty="0" smtClean="0"/>
                        <a:t>12</a:t>
                      </a:r>
                      <a:endParaRPr lang="sr-Latn-RS" sz="1300" dirty="0"/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Торлак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r-Cyrl-CS" sz="1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1,09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77.70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 pitchFamily="34" charset="0"/>
                          <a:ea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21.22</a:t>
                      </a:r>
                    </a:p>
                  </a:txBody>
                  <a:tcPr marL="68580" marR="68580" marT="0" marB="0" anchor="b"/>
                </a:tc>
              </a:tr>
              <a:tr h="591118">
                <a:tc>
                  <a:txBody>
                    <a:bodyPr/>
                    <a:lstStyle/>
                    <a:p>
                      <a:r>
                        <a:rPr lang="sr-Cyrl-RS" sz="1300" dirty="0" smtClean="0"/>
                        <a:t>13</a:t>
                      </a:r>
                      <a:endParaRPr lang="sr-Latn-RS" sz="1300" dirty="0"/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dirty="0" smtClean="0">
                          <a:latin typeface="Calibri" pitchFamily="34" charset="0"/>
                        </a:rPr>
                        <a:t>Завод за биоциде и медицинску</a:t>
                      </a:r>
                      <a:r>
                        <a:rPr lang="sr-Cyrl-RS" sz="1800" baseline="0" dirty="0" smtClean="0">
                          <a:latin typeface="Calibri" pitchFamily="34" charset="0"/>
                        </a:rPr>
                        <a:t> екологију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r-Cyrl-CS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17,13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 pitchFamily="34" charset="0"/>
                          <a:ea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82.87</a:t>
                      </a:r>
                    </a:p>
                  </a:txBody>
                  <a:tcPr marL="68580" marR="68580" marT="0" marB="0" anchor="b"/>
                </a:tc>
              </a:tr>
              <a:tr h="337773">
                <a:tc>
                  <a:txBody>
                    <a:bodyPr/>
                    <a:lstStyle/>
                    <a:p>
                      <a:r>
                        <a:rPr lang="sr-Cyrl-RS" sz="1100" b="1" dirty="0" smtClean="0">
                          <a:latin typeface="+mn-lt"/>
                        </a:rPr>
                        <a:t>14</a:t>
                      </a:r>
                      <a:endParaRPr lang="sr-Latn-RS" sz="1100" b="1" dirty="0">
                        <a:latin typeface="+mn-lt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r>
                        <a:rPr lang="sr-Cyrl-CS" sz="1800" b="1" dirty="0" smtClean="0">
                          <a:latin typeface="Calibri" pitchFamily="34" charset="0"/>
                        </a:rPr>
                        <a:t>Укупно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45" marR="91445" marT="45709" marB="45709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r-Cyrl-CS" sz="1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85.01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0.13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11.73</a:t>
                      </a: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214282" y="428625"/>
            <a:ext cx="8929718" cy="61436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sr-Cyrl-CS" sz="2400" dirty="0" smtClean="0"/>
          </a:p>
          <a:p>
            <a:pPr algn="ctr">
              <a:buFont typeface="Wingdings 2" pitchFamily="18" charset="2"/>
              <a:buNone/>
            </a:pPr>
            <a:endParaRPr lang="sr-Cyrl-CS" dirty="0" smtClean="0">
              <a:latin typeface="Calibri" pitchFamily="34" charset="0"/>
            </a:endParaRPr>
          </a:p>
          <a:p>
            <a:pPr>
              <a:buFont typeface="Wingdings 2" pitchFamily="18" charset="2"/>
              <a:buNone/>
            </a:pPr>
            <a:endParaRPr lang="sr-Cyrl-CS" sz="1600" dirty="0" smtClean="0">
              <a:latin typeface="Calibri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sr-Cyrl-CS" sz="2400" b="1" dirty="0" smtClean="0">
                <a:solidFill>
                  <a:schemeClr val="bg1"/>
                </a:solidFill>
                <a:latin typeface="Calibri" pitchFamily="34" charset="0"/>
              </a:rPr>
              <a:t>Приходи од Републике  утрошени: </a:t>
            </a:r>
          </a:p>
          <a:p>
            <a:pPr lvl="2"/>
            <a:r>
              <a:rPr lang="sr-Cyrl-CS" sz="2400" dirty="0" smtClean="0">
                <a:latin typeface="Calibri" pitchFamily="34" charset="0"/>
              </a:rPr>
              <a:t>32,46% за набавку нефинансијске имовине</a:t>
            </a:r>
          </a:p>
          <a:p>
            <a:pPr lvl="2"/>
            <a:r>
              <a:rPr lang="sr-Cyrl-CS" sz="2400" dirty="0" smtClean="0">
                <a:latin typeface="Calibri" pitchFamily="34" charset="0"/>
              </a:rPr>
              <a:t>67,54% за текуће расходе </a:t>
            </a:r>
          </a:p>
          <a:p>
            <a:pPr>
              <a:buFont typeface="Wingdings 2" pitchFamily="18" charset="2"/>
              <a:buNone/>
            </a:pPr>
            <a:r>
              <a:rPr lang="sr-Cyrl-CS" sz="2400" b="1" dirty="0" smtClean="0">
                <a:solidFill>
                  <a:schemeClr val="bg1"/>
                </a:solidFill>
                <a:latin typeface="Calibri" pitchFamily="34" charset="0"/>
              </a:rPr>
              <a:t>Приходи од АПВ  утрошени: </a:t>
            </a:r>
          </a:p>
          <a:p>
            <a:pPr lvl="2"/>
            <a:r>
              <a:rPr lang="sr-Cyrl-CS" sz="2400" dirty="0" smtClean="0">
                <a:latin typeface="Calibri" pitchFamily="34" charset="0"/>
              </a:rPr>
              <a:t>83,44 % за набавку нефинансијске имовине</a:t>
            </a:r>
          </a:p>
          <a:p>
            <a:pPr lvl="2"/>
            <a:r>
              <a:rPr lang="sr-Cyrl-CS" sz="2400" dirty="0" smtClean="0">
                <a:latin typeface="Calibri" pitchFamily="34" charset="0"/>
              </a:rPr>
              <a:t>16,56% за текуће расходе</a:t>
            </a:r>
          </a:p>
          <a:p>
            <a:pPr>
              <a:buFont typeface="Wingdings 2" pitchFamily="18" charset="2"/>
              <a:buNone/>
            </a:pPr>
            <a:r>
              <a:rPr lang="sr-Cyrl-CS" sz="2400" b="1" dirty="0" smtClean="0">
                <a:latin typeface="Calibri" pitchFamily="34" charset="0"/>
              </a:rPr>
              <a:t> </a:t>
            </a:r>
            <a:r>
              <a:rPr lang="sr-Cyrl-CS" sz="2400" b="1" dirty="0" smtClean="0">
                <a:solidFill>
                  <a:schemeClr val="bg1"/>
                </a:solidFill>
                <a:latin typeface="Calibri" pitchFamily="34" charset="0"/>
              </a:rPr>
              <a:t>Приходи од Град-Општина  утрошени: </a:t>
            </a:r>
          </a:p>
          <a:p>
            <a:pPr lvl="2"/>
            <a:r>
              <a:rPr lang="sr-Cyrl-CS" sz="2400" dirty="0" smtClean="0">
                <a:latin typeface="Calibri" pitchFamily="34" charset="0"/>
              </a:rPr>
              <a:t>29,29 % за набавку нефинансијске имовине</a:t>
            </a:r>
          </a:p>
          <a:p>
            <a:pPr lvl="2"/>
            <a:r>
              <a:rPr lang="sr-Cyrl-CS" sz="2400" dirty="0" smtClean="0">
                <a:latin typeface="Calibri" pitchFamily="34" charset="0"/>
              </a:rPr>
              <a:t>70,71% за текуће расходе</a:t>
            </a:r>
          </a:p>
          <a:p>
            <a:pPr>
              <a:buFont typeface="Wingdings 2" pitchFamily="18" charset="2"/>
              <a:buNone/>
            </a:pPr>
            <a:r>
              <a:rPr lang="sr-Cyrl-CS" sz="2400" b="1" dirty="0" smtClean="0">
                <a:solidFill>
                  <a:schemeClr val="bg1"/>
                </a:solidFill>
                <a:latin typeface="Calibri" pitchFamily="34" charset="0"/>
              </a:rPr>
              <a:t>Сопствени приходи утрошени: </a:t>
            </a:r>
          </a:p>
          <a:p>
            <a:pPr lvl="2"/>
            <a:r>
              <a:rPr lang="sr-Cyrl-CS" sz="2400" dirty="0" smtClean="0">
                <a:latin typeface="Calibri" pitchFamily="34" charset="0"/>
              </a:rPr>
              <a:t>39,64 % за набавку нефинансијске имовине</a:t>
            </a:r>
          </a:p>
          <a:p>
            <a:pPr lvl="2"/>
            <a:r>
              <a:rPr lang="sr-Cyrl-CS" sz="2400" dirty="0" smtClean="0">
                <a:latin typeface="Calibri" pitchFamily="34" charset="0"/>
              </a:rPr>
              <a:t>60,36% за текуће расходе (56,87% на плате)</a:t>
            </a:r>
          </a:p>
          <a:p>
            <a:pPr lvl="2">
              <a:buFont typeface="Wingdings 2" pitchFamily="18" charset="2"/>
              <a:buNone/>
            </a:pPr>
            <a:r>
              <a:rPr lang="sr-Cyrl-CS" sz="2400" dirty="0" smtClean="0"/>
              <a:t> </a:t>
            </a:r>
          </a:p>
          <a:p>
            <a:endParaRPr lang="sr-Cyrl-CS" sz="2800" dirty="0" smtClean="0"/>
          </a:p>
          <a:p>
            <a:pPr>
              <a:buFont typeface="Wingdings 2" pitchFamily="18" charset="2"/>
              <a:buNone/>
            </a:pPr>
            <a:r>
              <a:rPr lang="sr-Cyrl-CS" sz="2800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62" y="928670"/>
            <a:ext cx="7634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libri" pitchFamily="34" charset="0"/>
                <a:cs typeface="Calibri" pitchFamily="34" charset="0"/>
              </a:rPr>
              <a:t>Распоред трошења прихода по изворима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27088" y="404813"/>
          <a:ext cx="7572375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262"/>
                <a:gridCol w="3547085"/>
                <a:gridCol w="1071563"/>
                <a:gridCol w="1071590"/>
                <a:gridCol w="1285875"/>
              </a:tblGrid>
              <a:tr h="926898">
                <a:tc gridSpan="2">
                  <a:txBody>
                    <a:bodyPr/>
                    <a:lstStyle/>
                    <a:p>
                      <a:pPr algn="ctr"/>
                      <a:r>
                        <a:rPr lang="sr-Cyrl-RS" sz="1800" dirty="0" smtClean="0">
                          <a:latin typeface="Calibri" pitchFamily="34" charset="0"/>
                        </a:rPr>
                        <a:t>Укупни расходи и издаци за набавку нефинан. имовине  9.2016.</a:t>
                      </a:r>
                    </a:p>
                    <a:p>
                      <a:pPr algn="ctr"/>
                      <a:r>
                        <a:rPr lang="sr-Cyrl-RS" sz="1800" dirty="0" smtClean="0">
                          <a:latin typeface="Calibri" pitchFamily="34" charset="0"/>
                        </a:rPr>
                        <a:t>-динамика и структура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Cyrl-CS" sz="18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sr-Cyrl-CS" sz="1800" dirty="0" smtClean="0">
                          <a:latin typeface="Calibri" pitchFamily="34" charset="0"/>
                        </a:rPr>
                        <a:t>9.2015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sr-Cyrl-CS" sz="18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sr-Cyrl-CS" sz="1800" dirty="0" smtClean="0">
                          <a:latin typeface="Calibri" pitchFamily="34" charset="0"/>
                        </a:rPr>
                        <a:t>9.2016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endParaRPr lang="sr-Cyrl-CS" sz="1800" dirty="0" smtClean="0">
                        <a:latin typeface="Calibri" pitchFamily="34" charset="0"/>
                      </a:endParaRPr>
                    </a:p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Индекс %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</a:tr>
              <a:tr h="374530">
                <a:tc>
                  <a:txBody>
                    <a:bodyPr/>
                    <a:lstStyle/>
                    <a:p>
                      <a:r>
                        <a:rPr lang="sr-Cyrl-CS" sz="1800" b="1" dirty="0" smtClean="0">
                          <a:latin typeface="Calibri" pitchFamily="34" charset="0"/>
                        </a:rPr>
                        <a:t>1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latin typeface="Calibri" pitchFamily="34" charset="0"/>
                        </a:rPr>
                        <a:t>Текући</a:t>
                      </a:r>
                      <a:r>
                        <a:rPr lang="sr-Cyrl-RS" sz="1800" b="1" baseline="0" dirty="0" smtClean="0">
                          <a:latin typeface="Calibri" pitchFamily="34" charset="0"/>
                        </a:rPr>
                        <a:t> расходи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100" b="1" dirty="0" smtClean="0">
                          <a:latin typeface="Calibri" pitchFamily="34" charset="0"/>
                        </a:rPr>
                        <a:t>122..956.280</a:t>
                      </a:r>
                      <a:endParaRPr lang="sr-Latn-RS" sz="1100" b="1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100" b="1" dirty="0" smtClean="0">
                          <a:latin typeface="Calibri" pitchFamily="34" charset="0"/>
                        </a:rPr>
                        <a:t>140.741.285</a:t>
                      </a:r>
                      <a:endParaRPr lang="sr-Latn-RS" sz="1100" b="1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>
                          <a:latin typeface="Calibri" pitchFamily="34" charset="0"/>
                        </a:rPr>
                        <a:t>+14,46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</a:tr>
              <a:tr h="374530"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1</a:t>
                      </a:r>
                      <a:r>
                        <a:rPr lang="sr-Latn-RS" sz="1800" dirty="0" smtClean="0">
                          <a:latin typeface="Calibri" pitchFamily="34" charset="0"/>
                        </a:rPr>
                        <a:t>.1.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Расходи</a:t>
                      </a:r>
                      <a:r>
                        <a:rPr lang="sr-Cyrl-RS" sz="1800" baseline="0" dirty="0" smtClean="0">
                          <a:latin typeface="Calibri" pitchFamily="34" charset="0"/>
                        </a:rPr>
                        <a:t> за запослене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>
                          <a:latin typeface="Calibri" pitchFamily="34" charset="0"/>
                        </a:rPr>
                        <a:t>63,64%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>
                          <a:latin typeface="Calibri" pitchFamily="34" charset="0"/>
                        </a:rPr>
                        <a:t>56,56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+1,74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</a:tr>
              <a:tr h="374530"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1.2.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Коришћење</a:t>
                      </a:r>
                      <a:r>
                        <a:rPr lang="sr-Cyrl-RS" sz="1800" baseline="0" dirty="0" smtClean="0">
                          <a:latin typeface="Calibri" pitchFamily="34" charset="0"/>
                        </a:rPr>
                        <a:t> услуга и роба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>
                          <a:latin typeface="Calibri" pitchFamily="34" charset="0"/>
                        </a:rPr>
                        <a:t>35,57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>
                          <a:latin typeface="Calibri" pitchFamily="34" charset="0"/>
                        </a:rPr>
                        <a:t>42,77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+37,62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</a:tr>
              <a:tr h="374530"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1.3.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Амортизација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0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30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pPr algn="r"/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</a:tr>
              <a:tr h="648834"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1.4.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Отплата камата и прат.трошк.задуж.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0,07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0,05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-10,06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</a:tr>
              <a:tr h="374530"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1.5.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Донације, дотације</a:t>
                      </a:r>
                      <a:r>
                        <a:rPr lang="sr-Cyrl-CS" sz="1800" baseline="0" dirty="0" smtClean="0">
                          <a:latin typeface="Calibri" pitchFamily="34" charset="0"/>
                        </a:rPr>
                        <a:t> и трансфери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0,22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0,18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-7,3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</a:tr>
              <a:tr h="467186">
                <a:tc>
                  <a:txBody>
                    <a:bodyPr/>
                    <a:lstStyle/>
                    <a:p>
                      <a:r>
                        <a:rPr lang="sr-Cyrl-CS" sz="1800" b="0" dirty="0" smtClean="0">
                          <a:latin typeface="Calibri" pitchFamily="34" charset="0"/>
                        </a:rPr>
                        <a:t>1.6.</a:t>
                      </a:r>
                      <a:endParaRPr lang="sr-Latn-RS" sz="1800" b="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r>
                        <a:rPr lang="sr-Cyrl-CS" sz="1800" b="0" dirty="0" smtClean="0">
                          <a:latin typeface="Calibri" pitchFamily="34" charset="0"/>
                        </a:rPr>
                        <a:t>Остали расходи</a:t>
                      </a:r>
                      <a:endParaRPr lang="sr-Latn-RS" sz="1800" b="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>
                          <a:latin typeface="Calibri" pitchFamily="34" charset="0"/>
                        </a:rPr>
                        <a:t>0,49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>
                          <a:latin typeface="Calibri" pitchFamily="34" charset="0"/>
                        </a:rPr>
                        <a:t>0,43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>
                          <a:latin typeface="Calibri" pitchFamily="34" charset="0"/>
                        </a:rPr>
                        <a:t>+0,32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</a:tr>
              <a:tr h="467186">
                <a:tc>
                  <a:txBody>
                    <a:bodyPr/>
                    <a:lstStyle/>
                    <a:p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pPr algn="r"/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pPr algn="r"/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pPr algn="r"/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</a:tr>
              <a:tr h="648834"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latin typeface="Calibri" pitchFamily="34" charset="0"/>
                        </a:rPr>
                        <a:t>2.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latin typeface="Calibri" pitchFamily="34" charset="0"/>
                        </a:rPr>
                        <a:t>Издаци за нефинансијску имовину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200" b="1" dirty="0" smtClean="0">
                          <a:latin typeface="Calibri" pitchFamily="34" charset="0"/>
                        </a:rPr>
                        <a:t>22,637.452</a:t>
                      </a:r>
                      <a:endParaRPr lang="sr-Latn-RS" sz="1200" b="1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200" b="1" dirty="0" smtClean="0">
                          <a:latin typeface="Calibri" pitchFamily="34" charset="0"/>
                        </a:rPr>
                        <a:t>8,856.397</a:t>
                      </a:r>
                      <a:endParaRPr lang="sr-Latn-RS" sz="1200" b="1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>
                          <a:latin typeface="Calibri" pitchFamily="34" charset="0"/>
                        </a:rPr>
                        <a:t>-60,88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</a:tr>
              <a:tr h="646313"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2.1.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Основна средства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11,46%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34,81%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>
                          <a:latin typeface="Calibri" pitchFamily="34" charset="0"/>
                        </a:rPr>
                        <a:t>+18,85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</a:tr>
              <a:tr h="370771"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2.2.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Залихе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88,54%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65,14%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>
                          <a:latin typeface="Calibri" pitchFamily="34" charset="0"/>
                        </a:rPr>
                        <a:t>-71,28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38" marR="91438" marT="45730" marB="4573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952363"/>
              </p:ext>
            </p:extLst>
          </p:nvPr>
        </p:nvGraphicFramePr>
        <p:xfrm>
          <a:off x="611560" y="1340768"/>
          <a:ext cx="7891214" cy="4267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180"/>
                <a:gridCol w="3263586"/>
                <a:gridCol w="1368152"/>
                <a:gridCol w="1368152"/>
                <a:gridCol w="1296144"/>
              </a:tblGrid>
              <a:tr h="823036">
                <a:tc>
                  <a:txBody>
                    <a:bodyPr/>
                    <a:lstStyle/>
                    <a:p>
                      <a:endParaRPr lang="sr-Latn-RS" sz="1800" dirty="0"/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latin typeface="Calibri" pitchFamily="34" charset="0"/>
                        </a:rPr>
                        <a:t>СТРУКТУРА</a:t>
                      </a:r>
                      <a:r>
                        <a:rPr lang="sr-Cyrl-RS" sz="1600" b="1" dirty="0" smtClean="0">
                          <a:latin typeface="Calibri" pitchFamily="34" charset="0"/>
                        </a:rPr>
                        <a:t> РАСХОДА:</a:t>
                      </a:r>
                    </a:p>
                    <a:p>
                      <a:r>
                        <a:rPr lang="sr-Cyrl-RS" sz="1800" b="1" dirty="0" smtClean="0">
                          <a:latin typeface="Calibri" pitchFamily="34" charset="0"/>
                        </a:rPr>
                        <a:t>расходи по основу коришћења</a:t>
                      </a:r>
                      <a:r>
                        <a:rPr lang="sr-Cyrl-RS" sz="1800" b="1" baseline="0" dirty="0" smtClean="0">
                          <a:latin typeface="Calibri" pitchFamily="34" charset="0"/>
                        </a:rPr>
                        <a:t> роба и услуга 9.2016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800" dirty="0" smtClean="0">
                          <a:latin typeface="Calibri" pitchFamily="34" charset="0"/>
                        </a:rPr>
                        <a:t>9.2015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800" dirty="0" smtClean="0">
                          <a:latin typeface="Calibri" pitchFamily="34" charset="0"/>
                        </a:rPr>
                        <a:t>9.2016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Индекс %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9" marR="91439" marT="45711" marB="45711"/>
                </a:tc>
              </a:tr>
              <a:tr h="370766">
                <a:tc>
                  <a:txBody>
                    <a:bodyPr/>
                    <a:lstStyle/>
                    <a:p>
                      <a:r>
                        <a:rPr lang="sr-Cyrl-RS" sz="2000" dirty="0" smtClean="0"/>
                        <a:t>1.</a:t>
                      </a:r>
                      <a:endParaRPr lang="sr-Latn-RS" sz="2000" dirty="0"/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r>
                        <a:rPr lang="sr-Cyrl-RS" sz="2000" b="1" dirty="0" smtClean="0">
                          <a:latin typeface="Calibri" pitchFamily="34" charset="0"/>
                        </a:rPr>
                        <a:t>Коришћење роба и услуга</a:t>
                      </a:r>
                      <a:endParaRPr lang="sr-Latn-RS" sz="2000" b="1" dirty="0">
                        <a:latin typeface="Calibri" pitchFamily="34" charset="0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2000" dirty="0" smtClean="0">
                          <a:latin typeface="Calibri" pitchFamily="34" charset="0"/>
                        </a:rPr>
                        <a:t>43.740.003</a:t>
                      </a:r>
                      <a:endParaRPr lang="sr-Latn-RS" sz="2000" dirty="0">
                        <a:latin typeface="Calibri" pitchFamily="34" charset="0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2000" b="0" dirty="0" smtClean="0">
                          <a:latin typeface="Calibri" pitchFamily="34" charset="0"/>
                        </a:rPr>
                        <a:t>60.193.445</a:t>
                      </a:r>
                      <a:endParaRPr lang="sr-Latn-RS" sz="2000" b="0" dirty="0">
                        <a:latin typeface="Calibri" pitchFamily="34" charset="0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2000" b="1" dirty="0" smtClean="0">
                          <a:latin typeface="Calibri" pitchFamily="34" charset="0"/>
                        </a:rPr>
                        <a:t>+37,62</a:t>
                      </a:r>
                      <a:endParaRPr lang="sr-Latn-RS" sz="2000" b="1" dirty="0">
                        <a:latin typeface="Calibri" pitchFamily="34" charset="0"/>
                      </a:endParaRPr>
                    </a:p>
                  </a:txBody>
                  <a:tcPr marL="91439" marR="91439" marT="45711" marB="45711"/>
                </a:tc>
              </a:tr>
              <a:tr h="370766">
                <a:tc>
                  <a:txBody>
                    <a:bodyPr/>
                    <a:lstStyle/>
                    <a:p>
                      <a:r>
                        <a:rPr lang="sr-Cyrl-RS" sz="2000" dirty="0" smtClean="0"/>
                        <a:t>1.1.</a:t>
                      </a:r>
                      <a:endParaRPr lang="sr-Latn-RS" sz="2000" dirty="0"/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Calibri" pitchFamily="34" charset="0"/>
                        </a:rPr>
                        <a:t>Стални трошкови</a:t>
                      </a:r>
                      <a:endParaRPr lang="sr-Latn-RS" sz="2000" dirty="0">
                        <a:latin typeface="Calibri" pitchFamily="34" charset="0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2000" dirty="0" smtClean="0">
                          <a:latin typeface="Calibri" pitchFamily="34" charset="0"/>
                        </a:rPr>
                        <a:t>17,24%</a:t>
                      </a:r>
                      <a:endParaRPr lang="sr-Latn-RS" sz="2000" dirty="0">
                        <a:latin typeface="Calibri" pitchFamily="34" charset="0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2000" b="1" dirty="0" smtClean="0">
                          <a:latin typeface="Calibri" pitchFamily="34" charset="0"/>
                        </a:rPr>
                        <a:t>12,49%</a:t>
                      </a:r>
                      <a:endParaRPr lang="sr-Latn-RS" sz="2000" b="1" dirty="0">
                        <a:latin typeface="Calibri" pitchFamily="34" charset="0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2000" b="1" dirty="0" smtClean="0">
                          <a:latin typeface="Calibri" pitchFamily="34" charset="0"/>
                        </a:rPr>
                        <a:t>-0,29</a:t>
                      </a:r>
                      <a:endParaRPr lang="sr-Latn-RS" sz="2000" b="1" dirty="0">
                        <a:latin typeface="Calibri" pitchFamily="34" charset="0"/>
                      </a:endParaRPr>
                    </a:p>
                  </a:txBody>
                  <a:tcPr marL="91439" marR="91439" marT="45711" marB="45711"/>
                </a:tc>
              </a:tr>
              <a:tr h="370766"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solidFill>
                            <a:srgbClr val="FF0000"/>
                          </a:solidFill>
                        </a:rPr>
                        <a:t>1.2. </a:t>
                      </a:r>
                      <a:endParaRPr lang="sr-Latn-R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Трошкови путовања</a:t>
                      </a:r>
                      <a:endParaRPr lang="sr-Latn-RS" sz="20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20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0,48</a:t>
                      </a:r>
                      <a:endParaRPr lang="sr-Latn-RS" sz="20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2000" b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0,30</a:t>
                      </a:r>
                      <a:endParaRPr lang="sr-Latn-RS" sz="2000" b="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20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-13,14</a:t>
                      </a:r>
                      <a:endParaRPr lang="sr-Latn-RS" sz="20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91439" marR="91439" marT="45711" marB="45711"/>
                </a:tc>
              </a:tr>
              <a:tr h="370766">
                <a:tc>
                  <a:txBody>
                    <a:bodyPr/>
                    <a:lstStyle/>
                    <a:p>
                      <a:r>
                        <a:rPr lang="sr-Cyrl-RS" sz="2000" dirty="0" smtClean="0"/>
                        <a:t>1.3.</a:t>
                      </a:r>
                      <a:endParaRPr lang="sr-Latn-RS" sz="2000" dirty="0"/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Calibri" pitchFamily="34" charset="0"/>
                        </a:rPr>
                        <a:t>Услуге по уговору</a:t>
                      </a:r>
                      <a:endParaRPr lang="sr-Latn-RS" sz="2000" dirty="0">
                        <a:latin typeface="Calibri" pitchFamily="34" charset="0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2000" dirty="0" smtClean="0">
                          <a:latin typeface="Calibri" pitchFamily="34" charset="0"/>
                        </a:rPr>
                        <a:t>4,94</a:t>
                      </a:r>
                      <a:endParaRPr lang="sr-Latn-RS" sz="2000" dirty="0">
                        <a:latin typeface="Calibri" pitchFamily="34" charset="0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2000" b="0" dirty="0" smtClean="0">
                          <a:latin typeface="Calibri" pitchFamily="34" charset="0"/>
                        </a:rPr>
                        <a:t>3,54</a:t>
                      </a:r>
                      <a:endParaRPr lang="sr-Latn-RS" sz="2000" b="0" dirty="0">
                        <a:latin typeface="Calibri" pitchFamily="34" charset="0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2000" dirty="0" smtClean="0">
                          <a:latin typeface="Calibri" pitchFamily="34" charset="0"/>
                        </a:rPr>
                        <a:t>-1,29</a:t>
                      </a:r>
                      <a:endParaRPr lang="sr-Latn-RS" sz="2000" dirty="0">
                        <a:latin typeface="Calibri" pitchFamily="34" charset="0"/>
                      </a:endParaRPr>
                    </a:p>
                  </a:txBody>
                  <a:tcPr marL="91439" marR="91439" marT="45711" marB="45711"/>
                </a:tc>
              </a:tr>
              <a:tr h="370766">
                <a:tc>
                  <a:txBody>
                    <a:bodyPr/>
                    <a:lstStyle/>
                    <a:p>
                      <a:r>
                        <a:rPr lang="sr-Cyrl-RS" sz="2000" dirty="0" smtClean="0"/>
                        <a:t>1.4.</a:t>
                      </a:r>
                      <a:endParaRPr lang="sr-Latn-RS" sz="2000" dirty="0"/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Calibri" pitchFamily="34" charset="0"/>
                        </a:rPr>
                        <a:t>Специјализоване услуге</a:t>
                      </a:r>
                      <a:endParaRPr lang="sr-Latn-RS" sz="2000" dirty="0">
                        <a:latin typeface="Calibri" pitchFamily="34" charset="0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2000" dirty="0" smtClean="0">
                          <a:latin typeface="Calibri" pitchFamily="34" charset="0"/>
                        </a:rPr>
                        <a:t>1,49</a:t>
                      </a:r>
                      <a:endParaRPr lang="sr-Latn-RS" sz="2000" dirty="0">
                        <a:latin typeface="Calibri" pitchFamily="34" charset="0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2000" b="0" dirty="0" smtClean="0">
                          <a:latin typeface="Calibri" pitchFamily="34" charset="0"/>
                        </a:rPr>
                        <a:t>1,10</a:t>
                      </a:r>
                      <a:endParaRPr lang="sr-Latn-RS" sz="2000" b="0" dirty="0">
                        <a:latin typeface="Calibri" pitchFamily="34" charset="0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2000" b="1" dirty="0" smtClean="0">
                          <a:latin typeface="Calibri" pitchFamily="34" charset="0"/>
                        </a:rPr>
                        <a:t>+2,20</a:t>
                      </a:r>
                      <a:endParaRPr lang="sr-Latn-RS" sz="2000" b="1" dirty="0">
                        <a:latin typeface="Calibri" pitchFamily="34" charset="0"/>
                      </a:endParaRPr>
                    </a:p>
                  </a:txBody>
                  <a:tcPr marL="91439" marR="91439" marT="45711" marB="45711"/>
                </a:tc>
              </a:tr>
              <a:tr h="640132">
                <a:tc>
                  <a:txBody>
                    <a:bodyPr/>
                    <a:lstStyle/>
                    <a:p>
                      <a:r>
                        <a:rPr lang="sr-Cyrl-RS" sz="2000" dirty="0" smtClean="0"/>
                        <a:t>1.5.</a:t>
                      </a:r>
                      <a:endParaRPr lang="sr-Latn-RS" sz="2000" dirty="0"/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latin typeface="Calibri" pitchFamily="34" charset="0"/>
                        </a:rPr>
                        <a:t>Текуће поправке и одржавање</a:t>
                      </a:r>
                      <a:endParaRPr lang="sr-Latn-RS" sz="2000" dirty="0">
                        <a:latin typeface="Calibri" pitchFamily="34" charset="0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2000" dirty="0" smtClean="0">
                          <a:latin typeface="Calibri" pitchFamily="34" charset="0"/>
                        </a:rPr>
                        <a:t>5,07</a:t>
                      </a:r>
                      <a:endParaRPr lang="sr-Latn-RS" sz="2000" dirty="0">
                        <a:latin typeface="Calibri" pitchFamily="34" charset="0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2000" b="0" dirty="0" smtClean="0">
                          <a:latin typeface="Calibri" pitchFamily="34" charset="0"/>
                        </a:rPr>
                        <a:t>3,97</a:t>
                      </a:r>
                      <a:endParaRPr lang="sr-Latn-RS" sz="2000" b="0" dirty="0">
                        <a:latin typeface="Calibri" pitchFamily="34" charset="0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2000" b="1" dirty="0" smtClean="0">
                          <a:latin typeface="Calibri" pitchFamily="34" charset="0"/>
                        </a:rPr>
                        <a:t>+7,71</a:t>
                      </a:r>
                      <a:endParaRPr lang="sr-Latn-RS" sz="2000" b="1" dirty="0">
                        <a:latin typeface="Calibri" pitchFamily="34" charset="0"/>
                      </a:endParaRPr>
                    </a:p>
                  </a:txBody>
                  <a:tcPr marL="91439" marR="91439" marT="45711" marB="45711"/>
                </a:tc>
              </a:tr>
              <a:tr h="370766"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solidFill>
                            <a:srgbClr val="FF0000"/>
                          </a:solidFill>
                        </a:rPr>
                        <a:t>1.6.</a:t>
                      </a:r>
                      <a:endParaRPr lang="sr-Latn-R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r>
                        <a:rPr lang="sr-Cyrl-RS" sz="20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Материјал</a:t>
                      </a:r>
                      <a:endParaRPr lang="sr-Latn-RS" sz="20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20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70,79</a:t>
                      </a:r>
                      <a:endParaRPr lang="sr-Latn-RS" sz="20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20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78,59</a:t>
                      </a:r>
                      <a:endParaRPr lang="sr-Latn-RS" sz="20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20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+52,79</a:t>
                      </a:r>
                      <a:endParaRPr lang="sr-Latn-RS" sz="20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91439" marR="91439" marT="45711" marB="4571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544643"/>
              </p:ext>
            </p:extLst>
          </p:nvPr>
        </p:nvGraphicFramePr>
        <p:xfrm>
          <a:off x="611188" y="549275"/>
          <a:ext cx="7848873" cy="5149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423"/>
                <a:gridCol w="4002265"/>
                <a:gridCol w="1250715"/>
                <a:gridCol w="1845470"/>
              </a:tblGrid>
              <a:tr h="905584">
                <a:tc>
                  <a:txBody>
                    <a:bodyPr/>
                    <a:lstStyle/>
                    <a:p>
                      <a:r>
                        <a:rPr lang="sr-Cyrl-CS" sz="1800" dirty="0" smtClean="0"/>
                        <a:t>1.</a:t>
                      </a:r>
                      <a:endParaRPr lang="en-US" sz="18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r>
                        <a:rPr lang="sr-Cyrl-CS" sz="1800" baseline="0" dirty="0" smtClean="0">
                          <a:latin typeface="Calibri" pitchFamily="34" charset="0"/>
                        </a:rPr>
                        <a:t>Сопствени приходи и примања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9.2016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r>
                        <a:rPr lang="sr-Cyrl-RS" sz="1600" dirty="0" smtClean="0">
                          <a:latin typeface="Calibri" pitchFamily="34" charset="0"/>
                        </a:rPr>
                        <a:t>Учешће</a:t>
                      </a:r>
                      <a:r>
                        <a:rPr lang="sr-Cyrl-RS" sz="1600" baseline="0" dirty="0" smtClean="0">
                          <a:latin typeface="Calibri" pitchFamily="34" charset="0"/>
                        </a:rPr>
                        <a:t> сопствених прихода </a:t>
                      </a:r>
                      <a:r>
                        <a:rPr lang="sr-Cyrl-RS" sz="1600" dirty="0" smtClean="0">
                          <a:latin typeface="Calibri" pitchFamily="34" charset="0"/>
                        </a:rPr>
                        <a:t>у</a:t>
                      </a:r>
                      <a:r>
                        <a:rPr lang="sr-Cyrl-RS" sz="1600" baseline="0" dirty="0" smtClean="0">
                          <a:latin typeface="Calibri" pitchFamily="34" charset="0"/>
                        </a:rPr>
                        <a:t> укупном</a:t>
                      </a:r>
                    </a:p>
                    <a:p>
                      <a:r>
                        <a:rPr lang="sr-Cyrl-RS" sz="1600" baseline="0" dirty="0" smtClean="0">
                          <a:latin typeface="Calibri" pitchFamily="34" charset="0"/>
                        </a:rPr>
                        <a:t>приходу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1439" marR="91439" marT="45721" marB="45721"/>
                </a:tc>
              </a:tr>
              <a:tr h="613461">
                <a:tc>
                  <a:txBody>
                    <a:bodyPr/>
                    <a:lstStyle/>
                    <a:p>
                      <a:r>
                        <a:rPr lang="sr-Cyrl-CS" sz="1800" dirty="0" smtClean="0"/>
                        <a:t>1.</a:t>
                      </a:r>
                      <a:endParaRPr lang="en-US" sz="18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Укупни сопствени приходи и примања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800" dirty="0" smtClean="0">
                          <a:latin typeface="Calibri" pitchFamily="34" charset="0"/>
                        </a:rPr>
                        <a:t>17.562.933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r>
                        <a:rPr lang="sr-Latn-RS" sz="1800" dirty="0" smtClean="0">
                          <a:latin typeface="Calibri" pitchFamily="34" charset="0"/>
                        </a:rPr>
                        <a:t>11,7</a:t>
                      </a:r>
                      <a:r>
                        <a:rPr lang="sr-Cyrl-RS" sz="1800" dirty="0" smtClean="0">
                          <a:latin typeface="Calibri" pitchFamily="34" charset="0"/>
                        </a:rPr>
                        <a:t> %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39" marR="91439" marT="45721" marB="45721"/>
                </a:tc>
              </a:tr>
              <a:tr h="46340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39" marR="91439" marT="45721" marB="45721"/>
                </a:tc>
              </a:tr>
              <a:tr h="613461">
                <a:tc>
                  <a:txBody>
                    <a:bodyPr/>
                    <a:lstStyle/>
                    <a:p>
                      <a:r>
                        <a:rPr lang="sr-Cyrl-CS" sz="1800" dirty="0" smtClean="0"/>
                        <a:t>2.</a:t>
                      </a:r>
                      <a:endParaRPr lang="en-US" sz="1800" dirty="0"/>
                    </a:p>
                  </a:txBody>
                  <a:tcPr marL="91439" marR="91439" marT="45721" marB="4572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C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Однос  </a:t>
                      </a:r>
                      <a:r>
                        <a:rPr lang="sr-Cyrl-R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р</a:t>
                      </a:r>
                      <a:r>
                        <a:rPr lang="sr-Cyrl-C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асхода-издатака / прихода –примања 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39" marR="91439" marT="45721" marB="4572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39" marR="91439" marT="45721" marB="4572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39" marR="91439" marT="45721" marB="45721">
                    <a:solidFill>
                      <a:schemeClr val="bg2"/>
                    </a:solidFill>
                  </a:tcPr>
                </a:tc>
              </a:tr>
              <a:tr h="35055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ООСО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+0,25%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 ⬆приходи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39" marR="91439" marT="45721" marB="45721"/>
                </a:tc>
              </a:tr>
              <a:tr h="35055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Остали</a:t>
                      </a:r>
                      <a:r>
                        <a:rPr lang="sr-Cyrl-CS" sz="1800" baseline="0" dirty="0" smtClean="0">
                          <a:latin typeface="Calibri" pitchFamily="34" charset="0"/>
                        </a:rPr>
                        <a:t> извори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+0,08%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800" dirty="0" smtClean="0">
                          <a:latin typeface="Calibri" pitchFamily="34" charset="0"/>
                        </a:rPr>
                        <a:t>⬆приходи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39" marR="91439" marT="45721" marB="45721"/>
                </a:tc>
              </a:tr>
              <a:tr h="46340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39" marR="91439" marT="45721" marB="45721"/>
                </a:tc>
              </a:tr>
              <a:tr h="463402">
                <a:tc>
                  <a:txBody>
                    <a:bodyPr/>
                    <a:lstStyle/>
                    <a:p>
                      <a:r>
                        <a:rPr lang="sr-Cyrl-CS" sz="1800" dirty="0" smtClean="0"/>
                        <a:t>3.</a:t>
                      </a:r>
                      <a:endParaRPr lang="en-US" sz="1800" dirty="0"/>
                    </a:p>
                  </a:txBody>
                  <a:tcPr marL="91439" marR="91439" marT="45721" marB="4572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Резултат новчаног тока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39" marR="91439" marT="45721" marB="4572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9.2015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39" marR="91439" marT="45721" marB="4572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9.2016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39" marR="91439" marT="45721" marB="45721">
                    <a:solidFill>
                      <a:schemeClr val="bg2"/>
                    </a:solidFill>
                  </a:tcPr>
                </a:tc>
              </a:tr>
              <a:tr h="46340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Суфицит*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889.573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 520.693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39" marR="91439" marT="45721" marB="45721"/>
                </a:tc>
              </a:tr>
            </a:tbl>
          </a:graphicData>
        </a:graphic>
      </p:graphicFrame>
      <p:sp>
        <p:nvSpPr>
          <p:cNvPr id="25654" name="TextBox 2"/>
          <p:cNvSpPr txBox="1">
            <a:spLocks noChangeArrowheads="1"/>
          </p:cNvSpPr>
          <p:nvPr/>
        </p:nvSpPr>
        <p:spPr bwMode="auto">
          <a:xfrm>
            <a:off x="683568" y="5732463"/>
            <a:ext cx="77768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sr-Cyrl-CS" dirty="0"/>
              <a:t>*</a:t>
            </a:r>
            <a:r>
              <a:rPr lang="sr-Cyrl-CS" dirty="0">
                <a:latin typeface="Calibri" pitchFamily="34" charset="0"/>
              </a:rPr>
              <a:t>одређене корекције резултата новчаног тока у складу са регулама се врше</a:t>
            </a:r>
          </a:p>
          <a:p>
            <a:pPr eaLnBrk="0" hangingPunct="0"/>
            <a:r>
              <a:rPr lang="sr-Cyrl-CS" dirty="0">
                <a:latin typeface="Calibri" pitchFamily="34" charset="0"/>
              </a:rPr>
              <a:t>на крају године, па приказано не </a:t>
            </a:r>
            <a:r>
              <a:rPr lang="sr-Cyrl-CS" dirty="0" smtClean="0">
                <a:latin typeface="Calibri" pitchFamily="34" charset="0"/>
              </a:rPr>
              <a:t>од</a:t>
            </a:r>
            <a:r>
              <a:rPr lang="sr-Cyrl-RS" dirty="0" smtClean="0">
                <a:latin typeface="Calibri" pitchFamily="34" charset="0"/>
              </a:rPr>
              <a:t>сли</a:t>
            </a:r>
            <a:r>
              <a:rPr lang="sr-Cyrl-CS" dirty="0" smtClean="0">
                <a:latin typeface="Calibri" pitchFamily="34" charset="0"/>
              </a:rPr>
              <a:t>кава </a:t>
            </a:r>
            <a:r>
              <a:rPr lang="sr-Cyrl-CS" dirty="0">
                <a:latin typeface="Calibri" pitchFamily="34" charset="0"/>
              </a:rPr>
              <a:t>потпуно реалност 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32" name="TextBox 2"/>
          <p:cNvSpPr txBox="1">
            <a:spLocks noChangeArrowheads="1"/>
          </p:cNvSpPr>
          <p:nvPr/>
        </p:nvSpPr>
        <p:spPr bwMode="auto">
          <a:xfrm>
            <a:off x="395536" y="332656"/>
            <a:ext cx="8858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sr-Cyrl-CS" dirty="0">
                <a:latin typeface="Calibri" pitchFamily="34" charset="0"/>
              </a:rPr>
              <a:t>“</a:t>
            </a:r>
            <a:r>
              <a:rPr lang="sr-Cyrl-CS" sz="2400" b="1" dirty="0">
                <a:latin typeface="Calibri" pitchFamily="34" charset="0"/>
              </a:rPr>
              <a:t>СТАРИ” ПРОБЛЕМИ: 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sr-Cyrl-CS" sz="2400" b="1" dirty="0">
                <a:latin typeface="Calibri" pitchFamily="34" charset="0"/>
              </a:rPr>
              <a:t>НЕЛИКВИДНОСТ</a:t>
            </a:r>
            <a:endParaRPr lang="en-US" sz="2400" b="1" dirty="0">
              <a:latin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733730"/>
              </p:ext>
            </p:extLst>
          </p:nvPr>
        </p:nvGraphicFramePr>
        <p:xfrm>
          <a:off x="395536" y="980728"/>
          <a:ext cx="8064895" cy="5544614"/>
        </p:xfrm>
        <a:graphic>
          <a:graphicData uri="http://schemas.openxmlformats.org/drawingml/2006/table">
            <a:tbl>
              <a:tblPr/>
              <a:tblGrid>
                <a:gridCol w="2088232"/>
                <a:gridCol w="1800200"/>
                <a:gridCol w="1036150"/>
                <a:gridCol w="1772162"/>
                <a:gridCol w="1368151"/>
              </a:tblGrid>
              <a:tr h="533853"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РЕПУБЛИЧКИ ФОНД ЗА ЗДРАВСТВЕНО ОСИГУРАЊЕ     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r-Cyrl-CS" sz="18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НЕИЗМИРЕНО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F6F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sr-Cyrl-CS" sz="18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%учешће у укупном дугу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r-Cyrl-CS" sz="1800" b="1" i="0" u="none" strike="noStrike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НЕИЗМИРЕНО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F6F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rtl="0" fontAlgn="t"/>
                      <a:r>
                        <a:rPr lang="sr-Cyrl-CS" sz="18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%учешће у укупном дугу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</a:tr>
              <a:tr h="2870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r-Cyrl-CS" sz="18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на дан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6F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r-Cyrl-CS" sz="18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 на дан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6F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3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30.09.2016.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30.11.2016.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070">
                <a:tc>
                  <a:txBody>
                    <a:bodyPr/>
                    <a:lstStyle/>
                    <a:p>
                      <a:pPr algn="l" rtl="0" fontAlgn="t"/>
                      <a:r>
                        <a:rPr lang="sr-Cyrl-C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1.ДОМ ЗДРАВЉА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2.152.986.967,70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20,87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2.112.916.076,22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20,45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287070">
                <a:tc>
                  <a:txBody>
                    <a:bodyPr/>
                    <a:lstStyle/>
                    <a:p>
                      <a:pPr algn="l" rtl="0" fontAlgn="t"/>
                      <a:r>
                        <a:rPr lang="sr-Cyrl-C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2АПОТЕКА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2.302.109.137,10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22,32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2.290.538.313,33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22,17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  <a:tr h="300573">
                <a:tc>
                  <a:txBody>
                    <a:bodyPr/>
                    <a:lstStyle/>
                    <a:p>
                      <a:pPr algn="l" rtl="0" fontAlgn="t"/>
                      <a:r>
                        <a:rPr lang="sr-Cyrl-C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3.ЗЦ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1.538.401.743,24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14,91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1.600.162.442,70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15,49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287070">
                <a:tc>
                  <a:txBody>
                    <a:bodyPr/>
                    <a:lstStyle/>
                    <a:p>
                      <a:pPr algn="l" rtl="0" fontAlgn="t"/>
                      <a:r>
                        <a:rPr lang="sr-Cyrl-C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4.ОПШТА БОЛНИЦА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1.457.746.227,25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14,13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1.469.411.520,12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14,22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  <a:tr h="287070">
                <a:tc>
                  <a:txBody>
                    <a:bodyPr/>
                    <a:lstStyle/>
                    <a:p>
                      <a:pPr algn="l" rtl="0" fontAlgn="t"/>
                      <a:r>
                        <a:rPr lang="sr-Cyrl-C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5.ЗАВОД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124.420.508,90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1,21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125.001.627,68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1,21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287116">
                <a:tc>
                  <a:txBody>
                    <a:bodyPr/>
                    <a:lstStyle/>
                    <a:p>
                      <a:pPr algn="l" rtl="0" fontAlgn="t"/>
                      <a:r>
                        <a:rPr lang="sr-Cyrl-C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6.КЛИНИКА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196.278.017,34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1,90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454.219.681,84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4,40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  <a:tr h="287070">
                <a:tc>
                  <a:txBody>
                    <a:bodyPr/>
                    <a:lstStyle/>
                    <a:p>
                      <a:pPr algn="l" rtl="0" fontAlgn="t"/>
                      <a:r>
                        <a:rPr lang="sr-Cyrl-C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7.ИНСТИТУТ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853.374.815,14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8,27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857.289.817,25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8,30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327490">
                <a:tc>
                  <a:txBody>
                    <a:bodyPr/>
                    <a:lstStyle/>
                    <a:p>
                      <a:pPr algn="l" rtl="0" fontAlgn="t"/>
                      <a:r>
                        <a:rPr lang="sr-Cyrl-C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8.КБЦ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573.773.217,99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5,56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400.209.163,29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3,87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  <a:tr h="574140">
                <a:tc>
                  <a:txBody>
                    <a:bodyPr/>
                    <a:lstStyle/>
                    <a:p>
                      <a:pPr algn="l" rtl="0" fontAlgn="t"/>
                      <a:r>
                        <a:rPr lang="sr-Cyrl-C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9.КЛИНИЧКИ ЦЕНТАР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765.242.018,17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7,42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731.158.680,75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7,08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574140">
                <a:tc>
                  <a:txBody>
                    <a:bodyPr/>
                    <a:lstStyle/>
                    <a:p>
                      <a:pPr algn="l" rtl="0" fontAlgn="t"/>
                      <a:r>
                        <a:rPr lang="sr-Cyrl-C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10.СПЕЦИЈАЛНА БОЛНИЦА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349.946.822,68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3,39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290.817.488,76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2,81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  <a:tr h="358894">
                <a:tc>
                  <a:txBody>
                    <a:bodyPr/>
                    <a:lstStyle/>
                    <a:p>
                      <a:pPr algn="l" rtl="0" fontAlgn="t"/>
                      <a:r>
                        <a:rPr lang="sr-Cyrl-C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11. РФЗО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401.341,92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439.860,86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5386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10.314.680.817,43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100,00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10.332.164.672,80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100,00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037401"/>
              </p:ext>
            </p:extLst>
          </p:nvPr>
        </p:nvGraphicFramePr>
        <p:xfrm>
          <a:off x="2051720" y="2132856"/>
          <a:ext cx="4391719" cy="4511040"/>
        </p:xfrm>
        <a:graphic>
          <a:graphicData uri="http://schemas.openxmlformats.org/drawingml/2006/table">
            <a:tbl>
              <a:tblPr/>
              <a:tblGrid>
                <a:gridCol w="4391719"/>
              </a:tblGrid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УКУПАН ИЗНОС  НЕНАМЕНСКИ КОРИШТЕНИХ СРЕДСТАВА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50.241.493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57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ЗЦ Врање 17.348.364,78</a:t>
                      </a:r>
                      <a:b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</a:br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ОБ Крушевац 11.449.238,53</a:t>
                      </a:r>
                      <a:b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</a:br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ОБ Смедерево 6.833.442,02</a:t>
                      </a:r>
                      <a:b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</a:br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ЗЦ Аранђеловац 2.711.061,79</a:t>
                      </a:r>
                      <a:b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</a:br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ОБ Пирот 2.645.390,20</a:t>
                      </a:r>
                      <a:b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</a:br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ОБ Врбас 2.364.110,45</a:t>
                      </a:r>
                      <a:b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</a:br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ОБ Краљево 2.187.665,45</a:t>
                      </a:r>
                      <a:b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</a:br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ОБ Пожаревац 1.721.520,27</a:t>
                      </a:r>
                      <a:b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</a:br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ДЗ Бачка Топола 1.191.625,11</a:t>
                      </a:r>
                      <a:b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</a:br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СБ Ковин 1.092.664,51</a:t>
                      </a:r>
                      <a:b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</a:br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ИОХБ Бањица 696.414,44</a:t>
                      </a:r>
                      <a:endParaRPr kumimoji="0" lang="ru-RU" sz="2000" b="1" i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27664" name="Rectangle 3"/>
          <p:cNvSpPr>
            <a:spLocks noChangeArrowheads="1"/>
          </p:cNvSpPr>
          <p:nvPr/>
        </p:nvSpPr>
        <p:spPr bwMode="auto">
          <a:xfrm>
            <a:off x="964124" y="312360"/>
            <a:ext cx="75009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sr-Cyrl-CS" sz="2400" b="1" i="1" dirty="0">
                <a:latin typeface="Calibri" pitchFamily="34" charset="0"/>
                <a:cs typeface="Times New Roman" pitchFamily="18" charset="0"/>
              </a:rPr>
              <a:t>“НОВИ” ПРОБЛЕМИ:</a:t>
            </a:r>
          </a:p>
          <a:p>
            <a:pPr algn="ctr" eaLnBrk="0" hangingPunct="0"/>
            <a:r>
              <a:rPr lang="sr-Cyrl-CS" sz="2400" b="1" i="1" dirty="0" smtClean="0">
                <a:latin typeface="Calibri" pitchFamily="34" charset="0"/>
                <a:cs typeface="Times New Roman" pitchFamily="18" charset="0"/>
              </a:rPr>
              <a:t>(НЕ) НАМЕНСКО КОРИШТЕЊЕ СРЕДСТАВА </a:t>
            </a:r>
          </a:p>
          <a:p>
            <a:pPr algn="ctr" eaLnBrk="0" hangingPunct="0"/>
            <a:r>
              <a:rPr lang="sr-Cyrl-CS" sz="2400" b="1" i="1" dirty="0" smtClean="0">
                <a:latin typeface="Calibri" pitchFamily="34" charset="0"/>
                <a:cs typeface="Times New Roman" pitchFamily="18" charset="0"/>
              </a:rPr>
              <a:t>ПЛАТЕ-СКРАЋЕНО РАДНО ВРЕМЕ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endParaRPr lang="sr-Cyrl-RS" sz="2400" b="1" i="1" dirty="0" smtClean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sr-Cyrl-RS" sz="2400" b="1" i="1" dirty="0" smtClean="0">
                <a:latin typeface="Calibri" pitchFamily="34" charset="0"/>
                <a:cs typeface="Times New Roman" pitchFamily="18" charset="0"/>
              </a:rPr>
              <a:t>КАДРОВСКА ПОЛИТИКА???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683137"/>
              </p:ext>
            </p:extLst>
          </p:nvPr>
        </p:nvGraphicFramePr>
        <p:xfrm>
          <a:off x="1547813" y="1557338"/>
          <a:ext cx="6000792" cy="4698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3714776"/>
                <a:gridCol w="1785950"/>
              </a:tblGrid>
              <a:tr h="29114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Болнице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Блокада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95188">
                <a:tc>
                  <a:txBody>
                    <a:bodyPr/>
                    <a:lstStyle/>
                    <a:p>
                      <a:r>
                        <a:rPr lang="sr-Cyrl-C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ЗЦ Књажевац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3 године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09502">
                <a:tc>
                  <a:txBody>
                    <a:bodyPr/>
                    <a:lstStyle/>
                    <a:p>
                      <a:r>
                        <a:rPr lang="sr-Cyrl-C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КБЦ Драгиша</a:t>
                      </a:r>
                      <a:r>
                        <a:rPr lang="sr-Cyrl-CS" sz="2000" baseline="0" dirty="0" smtClean="0">
                          <a:latin typeface="Calibri" pitchFamily="34" charset="0"/>
                        </a:rPr>
                        <a:t> Мишовић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1 месец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95188">
                <a:tc>
                  <a:txBody>
                    <a:bodyPr/>
                    <a:lstStyle/>
                    <a:p>
                      <a:r>
                        <a:rPr lang="sr-Cyrl-C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ЗЦ Ужице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1,3 године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95188">
                <a:tc>
                  <a:txBody>
                    <a:bodyPr/>
                    <a:lstStyle/>
                    <a:p>
                      <a:r>
                        <a:rPr lang="sr-Cyrl-C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ЗЦ Врање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3 месеца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95188">
                <a:tc>
                  <a:txBody>
                    <a:bodyPr/>
                    <a:lstStyle/>
                    <a:p>
                      <a:r>
                        <a:rPr lang="sr-Cyrl-C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ЗЦ Сурдулица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1,6 године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09502">
                <a:tc>
                  <a:txBody>
                    <a:bodyPr/>
                    <a:lstStyle/>
                    <a:p>
                      <a:r>
                        <a:rPr lang="sr-Cyrl-C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СБ за рехибилтацију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2 године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09502">
                <a:tc>
                  <a:txBody>
                    <a:bodyPr/>
                    <a:lstStyle/>
                    <a:p>
                      <a:r>
                        <a:rPr lang="sr-Cyrl-C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Завод за хитну</a:t>
                      </a:r>
                      <a:r>
                        <a:rPr lang="sr-Cyrl-CS" sz="2000" baseline="0" dirty="0" smtClean="0">
                          <a:latin typeface="Calibri" pitchFamily="34" charset="0"/>
                        </a:rPr>
                        <a:t> помоћ Ниш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8  месеци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95188">
                <a:tc>
                  <a:txBody>
                    <a:bodyPr/>
                    <a:lstStyle/>
                    <a:p>
                      <a:r>
                        <a:rPr lang="sr-Cyrl-C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ОБ Вршац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3 месеца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95188">
                <a:tc>
                  <a:txBody>
                    <a:bodyPr/>
                    <a:lstStyle/>
                    <a:p>
                      <a:r>
                        <a:rPr lang="sr-Cyrl-CS" sz="2000" dirty="0" smtClean="0"/>
                        <a:t>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ОБ Бор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4 месеца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95188">
                <a:tc>
                  <a:txBody>
                    <a:bodyPr/>
                    <a:lstStyle/>
                    <a:p>
                      <a:r>
                        <a:rPr lang="sr-Cyrl-C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КБЦ</a:t>
                      </a:r>
                      <a:r>
                        <a:rPr lang="sr-Cyrl-CS" sz="2000" baseline="0" dirty="0" smtClean="0">
                          <a:latin typeface="Calibri" pitchFamily="34" charset="0"/>
                        </a:rPr>
                        <a:t>  Приштина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2 године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748" name="TextBox 2"/>
          <p:cNvSpPr txBox="1">
            <a:spLocks noChangeArrowheads="1"/>
          </p:cNvSpPr>
          <p:nvPr/>
        </p:nvSpPr>
        <p:spPr bwMode="auto">
          <a:xfrm>
            <a:off x="357158" y="620713"/>
            <a:ext cx="8501122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sr-Cyrl-CS" b="1" dirty="0" smtClean="0">
                <a:latin typeface="Calibri" pitchFamily="34" charset="0"/>
              </a:rPr>
              <a:t>ПОСЛЕДИЦЕ:            ЗДРАВСТВЕНЕ </a:t>
            </a:r>
            <a:r>
              <a:rPr lang="sr-Cyrl-CS" b="1" dirty="0">
                <a:latin typeface="Calibri" pitchFamily="34" charset="0"/>
              </a:rPr>
              <a:t>УСТАНОВЕ У </a:t>
            </a:r>
            <a:r>
              <a:rPr lang="sr-Cyrl-CS" b="1" dirty="0" smtClean="0">
                <a:latin typeface="Calibri" pitchFamily="34" charset="0"/>
              </a:rPr>
              <a:t>БЛОКАДИ !!!!</a:t>
            </a:r>
          </a:p>
          <a:p>
            <a:pPr algn="ctr" eaLnBrk="0" hangingPunct="0"/>
            <a:r>
              <a:rPr lang="sr-Cyrl-CS" b="1" dirty="0" smtClean="0">
                <a:latin typeface="Calibri" pitchFamily="34" charset="0"/>
              </a:rPr>
              <a:t>СТАЊЕ У 9.2016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8358246" cy="3357586"/>
          </a:xfrm>
        </p:spPr>
        <p:txBody>
          <a:bodyPr>
            <a:normAutofit fontScale="90000"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sr-Cyrl-CS" sz="3600" b="1" i="1" dirty="0" smtClean="0">
                <a:solidFill>
                  <a:schemeClr val="tx1"/>
                </a:solidFill>
              </a:rPr>
              <a:t/>
            </a:r>
            <a:br>
              <a:rPr lang="sr-Cyrl-CS" sz="3600" b="1" i="1" dirty="0" smtClean="0">
                <a:solidFill>
                  <a:schemeClr val="tx1"/>
                </a:solidFill>
              </a:rPr>
            </a:br>
            <a:r>
              <a:rPr lang="sr-Cyrl-CS" sz="3600" b="1" i="1" dirty="0" smtClean="0">
                <a:solidFill>
                  <a:schemeClr val="tx1"/>
                </a:solidFill>
              </a:rPr>
              <a:t/>
            </a:r>
            <a:br>
              <a:rPr lang="sr-Cyrl-CS" sz="3600" b="1" i="1" dirty="0" smtClean="0">
                <a:solidFill>
                  <a:schemeClr val="tx1"/>
                </a:solidFill>
              </a:rPr>
            </a:br>
            <a:r>
              <a:rPr lang="sr-Cyrl-CS" sz="3600" b="1" i="1" dirty="0" smtClean="0">
                <a:solidFill>
                  <a:schemeClr val="tx1"/>
                </a:solidFill>
              </a:rPr>
              <a:t/>
            </a:r>
            <a:br>
              <a:rPr lang="sr-Cyrl-CS" sz="3600" b="1" i="1" dirty="0" smtClean="0">
                <a:solidFill>
                  <a:schemeClr val="tx1"/>
                </a:solidFill>
              </a:rPr>
            </a:br>
            <a:r>
              <a:rPr lang="sr-Cyrl-CS" sz="4400" b="1" i="1" dirty="0" smtClean="0">
                <a:solidFill>
                  <a:schemeClr val="tx1"/>
                </a:solidFill>
                <a:latin typeface="Calibri" pitchFamily="34" charset="0"/>
              </a:rPr>
              <a:t>ИНФОРМАЦИЈА </a:t>
            </a:r>
            <a:br>
              <a:rPr lang="sr-Cyrl-CS" sz="4400" b="1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sr-Cyrl-CS" sz="4400" b="1" i="1" dirty="0" smtClean="0">
                <a:solidFill>
                  <a:schemeClr val="tx1"/>
                </a:solidFill>
                <a:latin typeface="Calibri" pitchFamily="34" charset="0"/>
              </a:rPr>
              <a:t>О </a:t>
            </a:r>
            <a:r>
              <a:rPr lang="sr-Cyrl-RS" sz="4400" b="1" i="1" dirty="0" smtClean="0">
                <a:solidFill>
                  <a:schemeClr val="tx1"/>
                </a:solidFill>
                <a:latin typeface="Calibri" pitchFamily="34" charset="0"/>
              </a:rPr>
              <a:t>ФИНАНСИЈСКОМ ПОСЛОВАЊУ</a:t>
            </a:r>
            <a:r>
              <a:rPr lang="sr-Cyrl-CS" sz="4400" b="1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br>
              <a:rPr lang="sr-Cyrl-CS" sz="4400" b="1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sr-Cyrl-CS" sz="4400" b="1" i="1" dirty="0" smtClean="0">
                <a:solidFill>
                  <a:schemeClr val="tx1"/>
                </a:solidFill>
                <a:latin typeface="Calibri" pitchFamily="34" charset="0"/>
              </a:rPr>
              <a:t> ЗУ ИЗ ПЛАНА МРЕЖЕ РС</a:t>
            </a:r>
            <a:br>
              <a:rPr lang="sr-Cyrl-CS" sz="4400" b="1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sr-Cyrl-CS" sz="4400" b="1" i="1" dirty="0" smtClean="0">
                <a:solidFill>
                  <a:schemeClr val="tx1"/>
                </a:solidFill>
                <a:latin typeface="Calibri" pitchFamily="34" charset="0"/>
              </a:rPr>
              <a:t>У  201</a:t>
            </a:r>
            <a:r>
              <a:rPr lang="sr-Latn-RS" sz="4400" b="1" i="1" dirty="0" smtClean="0">
                <a:solidFill>
                  <a:schemeClr val="tx1"/>
                </a:solidFill>
                <a:latin typeface="Calibri" pitchFamily="34" charset="0"/>
              </a:rPr>
              <a:t>6</a:t>
            </a:r>
            <a:r>
              <a:rPr lang="sr-Cyrl-CS" sz="4400" b="1" i="1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  <a:br>
              <a:rPr lang="sr-Cyrl-CS" sz="4400" b="1" i="1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sr-Latn-CS" sz="4400" b="1" i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1267" name="Picture 7" descr="C:\Users\marij_u54kiss\Desktop\prazan-novcanik-novac-875e60f71b460787a13621e8cc1d5ac0_view_art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4005263"/>
            <a:ext cx="3475037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660468"/>
              </p:ext>
            </p:extLst>
          </p:nvPr>
        </p:nvGraphicFramePr>
        <p:xfrm>
          <a:off x="1571625" y="857250"/>
          <a:ext cx="6072231" cy="5407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3405212"/>
                <a:gridCol w="2024077"/>
              </a:tblGrid>
              <a:tr h="38134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Апотеке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Блокада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81346">
                <a:tc>
                  <a:txBody>
                    <a:bodyPr/>
                    <a:lstStyle/>
                    <a:p>
                      <a:r>
                        <a:rPr lang="sr-Cyrl-CS" sz="2000" dirty="0" smtClean="0"/>
                        <a:t>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Апотека Панчево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8 месеци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81346">
                <a:tc>
                  <a:txBody>
                    <a:bodyPr/>
                    <a:lstStyle/>
                    <a:p>
                      <a:r>
                        <a:rPr lang="sr-Cyrl-C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Апотека Шабац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3 месеца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8134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8134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CS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Домови здравља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CS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Блокада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81346">
                <a:tc>
                  <a:txBody>
                    <a:bodyPr/>
                    <a:lstStyle/>
                    <a:p>
                      <a:r>
                        <a:rPr lang="sr-Cyrl-CS" sz="2000" dirty="0" smtClean="0"/>
                        <a:t>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ДЗ Лесковац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3 године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81346">
                <a:tc>
                  <a:txBody>
                    <a:bodyPr/>
                    <a:lstStyle/>
                    <a:p>
                      <a:r>
                        <a:rPr lang="sr-Cyrl-CS" sz="2000" dirty="0" smtClean="0"/>
                        <a:t>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ДЗ Ћуприја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2 године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81346">
                <a:tc>
                  <a:txBody>
                    <a:bodyPr/>
                    <a:lstStyle/>
                    <a:p>
                      <a:r>
                        <a:rPr lang="sr-Cyrl-CS" sz="2000" dirty="0" smtClean="0"/>
                        <a:t>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ДЗ Житорађа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3 године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67356">
                <a:tc>
                  <a:txBody>
                    <a:bodyPr/>
                    <a:lstStyle/>
                    <a:p>
                      <a:r>
                        <a:rPr lang="sr-Cyrl-CS" sz="2000" dirty="0" smtClean="0"/>
                        <a:t>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ДЗ Смедервска паланка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1,4 године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81346">
                <a:tc>
                  <a:txBody>
                    <a:bodyPr/>
                    <a:lstStyle/>
                    <a:p>
                      <a:r>
                        <a:rPr lang="sr-Cyrl-C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ДЗ </a:t>
                      </a:r>
                      <a:r>
                        <a:rPr lang="sr-Cyrl-CS" sz="2000" baseline="0" dirty="0" smtClean="0">
                          <a:latin typeface="Calibri" pitchFamily="34" charset="0"/>
                        </a:rPr>
                        <a:t> Мајданпек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3 месеца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81346">
                <a:tc>
                  <a:txBody>
                    <a:bodyPr/>
                    <a:lstStyle/>
                    <a:p>
                      <a:r>
                        <a:rPr lang="sr-Cyrl-CS" sz="2000" dirty="0" smtClean="0"/>
                        <a:t>16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ДЗ Приштина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3 године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81346">
                <a:tc>
                  <a:txBody>
                    <a:bodyPr/>
                    <a:lstStyle/>
                    <a:p>
                      <a:r>
                        <a:rPr lang="sr-Cyrl-CS" sz="2000" dirty="0" smtClean="0"/>
                        <a:t>17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ДЗ Савски венац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2 године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81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sr-Cyrl-CS" sz="2800" b="1" dirty="0" smtClean="0"/>
              <a:t>МОГУЋНОСТИ ПОБОЉШАЊА ФИНАСИРАЊА</a:t>
            </a:r>
            <a:r>
              <a:rPr lang="sr-Cyrl-CS" sz="2800" b="1" dirty="0" smtClean="0">
                <a:solidFill>
                  <a:schemeClr val="tx1"/>
                </a:solidFill>
                <a:latin typeface="Calibri" pitchFamily="34" charset="0"/>
              </a:rPr>
              <a:t> ЗУ:</a:t>
            </a:r>
            <a:br>
              <a:rPr lang="sr-Cyrl-CS" sz="28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sr-Cyrl-CS" sz="2800" b="1" dirty="0" smtClean="0">
                <a:solidFill>
                  <a:schemeClr val="tx1"/>
                </a:solidFill>
                <a:latin typeface="Calibri" pitchFamily="34" charset="0"/>
              </a:rPr>
              <a:t>-Начин и услови финансирања РФЗО </a:t>
            </a:r>
            <a:br>
              <a:rPr lang="sr-Cyrl-CS" sz="28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sr-Cyrl-CS" sz="2800" b="1" dirty="0" smtClean="0">
                <a:solidFill>
                  <a:schemeClr val="tx1"/>
                </a:solidFill>
                <a:latin typeface="Calibri" pitchFamily="34" charset="0"/>
              </a:rPr>
              <a:t>-Правилник о финансирању здравствене заштите</a:t>
            </a:r>
            <a:r>
              <a:rPr lang="sr-Cyrl-RS" sz="2800" b="1" dirty="0" smtClean="0">
                <a:latin typeface="Calibri" pitchFamily="34" charset="0"/>
              </a:rPr>
              <a:t>   </a:t>
            </a:r>
            <a:endParaRPr lang="sr-Latn-RS" sz="2800" b="1" dirty="0">
              <a:latin typeface="Calibri" pitchFamily="34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428750"/>
            <a:ext cx="8358188" cy="3857625"/>
          </a:xfrm>
        </p:spPr>
        <p:txBody>
          <a:bodyPr/>
          <a:lstStyle/>
          <a:p>
            <a:pPr algn="ctr"/>
            <a:endParaRPr lang="en-US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sr-Cyrl-RS" b="1" dirty="0" smtClean="0">
                <a:latin typeface="Calibri" pitchFamily="34" charset="0"/>
              </a:rPr>
              <a:t>СТАЊЕ</a:t>
            </a:r>
            <a:r>
              <a:rPr lang="sr-Cyrl-RS" dirty="0" smtClean="0">
                <a:latin typeface="Calibri" pitchFamily="34" charset="0"/>
              </a:rPr>
              <a:t>:</a:t>
            </a:r>
          </a:p>
          <a:p>
            <a:pPr algn="ctr"/>
            <a:endParaRPr lang="sr-Cyrl-RS" dirty="0" smtClean="0">
              <a:latin typeface="Calibri" pitchFamily="34" charset="0"/>
            </a:endParaRPr>
          </a:p>
          <a:p>
            <a:pPr>
              <a:buNone/>
            </a:pPr>
            <a:r>
              <a:rPr lang="sr-Cyrl-RS" sz="2000" dirty="0" smtClean="0">
                <a:latin typeface="Calibri" pitchFamily="34" charset="0"/>
              </a:rPr>
              <a:t>- уговор са РФЗО је суштински тзв.“уговор по приступу“ тј. „узми или остави“</a:t>
            </a:r>
          </a:p>
          <a:p>
            <a:endParaRPr lang="sr-Cyrl-RS" sz="2000" dirty="0" smtClean="0">
              <a:latin typeface="Calibri" pitchFamily="34" charset="0"/>
            </a:endParaRPr>
          </a:p>
          <a:p>
            <a:pPr>
              <a:buNone/>
            </a:pPr>
            <a:r>
              <a:rPr lang="sr-Cyrl-RS" sz="2000" dirty="0" smtClean="0">
                <a:latin typeface="Calibri" pitchFamily="34" charset="0"/>
              </a:rPr>
              <a:t>-  КЗУС учествује у процесу “преговарања”</a:t>
            </a:r>
            <a:endParaRPr lang="sr-Cyrl-RS" sz="2000" dirty="0" smtClean="0">
              <a:solidFill>
                <a:srgbClr val="FFC000"/>
              </a:solidFill>
              <a:latin typeface="Calibri" pitchFamily="34" charset="0"/>
            </a:endParaRPr>
          </a:p>
          <a:p>
            <a:endParaRPr lang="sr-Cyrl-RS" sz="2000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sr-Cyrl-RS" sz="2000" dirty="0" smtClean="0">
                <a:latin typeface="Calibri" pitchFamily="34" charset="0"/>
              </a:rPr>
              <a:t>-  Комисија за “преговоре” броји 45 чланова  од којих 42 члана РФЗО,  систем одлучивања о предлозима  већином гласова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Резултат слика за david i golij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8785225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5" descr="Резултат слика за neravnopravna bor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644900"/>
            <a:ext cx="87852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6"/>
          <p:cNvSpPr txBox="1">
            <a:spLocks noChangeArrowheads="1"/>
          </p:cNvSpPr>
          <p:nvPr/>
        </p:nvSpPr>
        <p:spPr bwMode="auto">
          <a:xfrm>
            <a:off x="1619250" y="3213100"/>
            <a:ext cx="5688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FFFF00"/>
                </a:solidFill>
                <a:latin typeface="Calibri" pitchFamily="34" charset="0"/>
              </a:rPr>
              <a:t>ПРОЦЕС ПРЕГОВАРАЊА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285750" y="214313"/>
            <a:ext cx="8858250" cy="717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Cyrl-CS" sz="1600"/>
          </a:p>
          <a:p>
            <a:pPr eaLnBrk="0" hangingPunct="0"/>
            <a:endParaRPr lang="sr-Cyrl-CS"/>
          </a:p>
          <a:p>
            <a:pPr eaLnBrk="0" hangingPunct="0"/>
            <a:endParaRPr lang="sr-Cyrl-CS"/>
          </a:p>
          <a:p>
            <a:pPr eaLnBrk="0" hangingPunct="0"/>
            <a:endParaRPr lang="sr-Cyrl-CS"/>
          </a:p>
          <a:p>
            <a:pPr eaLnBrk="0" hangingPunct="0"/>
            <a:endParaRPr lang="sr-Cyrl-CS"/>
          </a:p>
          <a:p>
            <a:pPr eaLnBrk="0" hangingPunct="0"/>
            <a:endParaRPr lang="sr-Cyrl-CS"/>
          </a:p>
          <a:p>
            <a:pPr eaLnBrk="0" hangingPunct="0"/>
            <a:endParaRPr lang="sr-Cyrl-CS"/>
          </a:p>
          <a:p>
            <a:pPr eaLnBrk="0" hangingPunct="0"/>
            <a:endParaRPr lang="sr-Cyrl-CS"/>
          </a:p>
          <a:p>
            <a:pPr eaLnBrk="0" hangingPunct="0"/>
            <a:endParaRPr lang="sr-Cyrl-CS"/>
          </a:p>
          <a:p>
            <a:pPr eaLnBrk="0" hangingPunct="0"/>
            <a:endParaRPr lang="sr-Cyrl-CS" sz="1600" b="1"/>
          </a:p>
          <a:p>
            <a:pPr eaLnBrk="0" hangingPunct="0"/>
            <a:endParaRPr lang="sr-Cyrl-CS" sz="1600" b="1"/>
          </a:p>
          <a:p>
            <a:pPr eaLnBrk="0" hangingPunct="0"/>
            <a:endParaRPr lang="sr-Cyrl-CS" sz="1600" b="1"/>
          </a:p>
          <a:p>
            <a:pPr eaLnBrk="0" hangingPunct="0"/>
            <a:endParaRPr lang="sr-Cyrl-CS" sz="1600" b="1"/>
          </a:p>
          <a:p>
            <a:pPr eaLnBrk="0" hangingPunct="0"/>
            <a:endParaRPr lang="sr-Cyrl-CS" sz="1600" b="1"/>
          </a:p>
          <a:p>
            <a:pPr eaLnBrk="0" hangingPunct="0"/>
            <a:endParaRPr lang="sr-Cyrl-CS" sz="1600" b="1"/>
          </a:p>
          <a:p>
            <a:pPr eaLnBrk="0" hangingPunct="0"/>
            <a:endParaRPr lang="sr-Cyrl-CS" sz="1600" b="1"/>
          </a:p>
          <a:p>
            <a:pPr eaLnBrk="0" hangingPunct="0"/>
            <a:endParaRPr lang="sr-Cyrl-CS" sz="1600" b="1"/>
          </a:p>
          <a:p>
            <a:pPr eaLnBrk="0" hangingPunct="0"/>
            <a:endParaRPr lang="sr-Cyrl-CS" sz="1600" b="1"/>
          </a:p>
          <a:p>
            <a:pPr eaLnBrk="0" hangingPunct="0"/>
            <a:endParaRPr lang="sr-Cyrl-CS" sz="1600" b="1"/>
          </a:p>
          <a:p>
            <a:pPr eaLnBrk="0" hangingPunct="0"/>
            <a:endParaRPr lang="sr-Cyrl-CS" sz="1600" b="1"/>
          </a:p>
          <a:p>
            <a:pPr algn="ctr" eaLnBrk="0" hangingPunct="0"/>
            <a:r>
              <a:rPr lang="sr-Cyrl-CS" sz="1600" b="1"/>
              <a:t>опредељених финансијских средстава</a:t>
            </a:r>
            <a:r>
              <a:rPr lang="sr-Cyrl-CS" sz="1600"/>
              <a:t>.</a:t>
            </a:r>
          </a:p>
          <a:p>
            <a:pPr eaLnBrk="0" hangingPunct="0"/>
            <a:endParaRPr lang="sr-Cyrl-CS"/>
          </a:p>
          <a:p>
            <a:pPr eaLnBrk="0" hangingPunct="0"/>
            <a:r>
              <a:rPr lang="sr-Cyrl-CS"/>
              <a:t> </a:t>
            </a:r>
          </a:p>
          <a:p>
            <a:pPr eaLnBrk="0" hangingPunct="0"/>
            <a:endParaRPr lang="sr-Cyrl-CS"/>
          </a:p>
          <a:p>
            <a:pPr eaLnBrk="0" hangingPunct="0"/>
            <a:endParaRPr lang="sr-Cyrl-CS"/>
          </a:p>
          <a:p>
            <a:pPr eaLnBrk="0" hangingPunct="0"/>
            <a:endParaRPr lang="sr-Cyrl-CS"/>
          </a:p>
          <a:p>
            <a:pPr eaLnBrk="0" hangingPunct="0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1188" y="404813"/>
            <a:ext cx="8208962" cy="201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sr-Cyrl-CS" b="1" dirty="0">
                <a:solidFill>
                  <a:schemeClr val="bg1"/>
                </a:solidFill>
                <a:latin typeface="Calibri" pitchFamily="34" charset="0"/>
              </a:rPr>
              <a:t>Правилник о уговарању</a:t>
            </a:r>
            <a:endParaRPr lang="sr-Cyrl-CS" dirty="0">
              <a:solidFill>
                <a:schemeClr val="bg1"/>
              </a:solidFill>
              <a:latin typeface="Calibri" pitchFamily="34" charset="0"/>
            </a:endParaRPr>
          </a:p>
          <a:p>
            <a:pPr eaLnBrk="0" hangingPunct="0">
              <a:defRPr/>
            </a:pPr>
            <a:r>
              <a:rPr lang="sr-Cyrl-CS" dirty="0">
                <a:solidFill>
                  <a:schemeClr val="bg1"/>
                </a:solidFill>
                <a:latin typeface="Calibri" pitchFamily="34" charset="0"/>
              </a:rPr>
              <a:t>Члан 7. (2015. год)</a:t>
            </a:r>
          </a:p>
          <a:p>
            <a:pPr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План рада здравствене установе из Плана мреже мора бити сачињен на основу елемената из Плана здравствене заштите.</a:t>
            </a:r>
          </a:p>
          <a:p>
            <a:pPr eaLnBrk="0" hangingPunct="0">
              <a:defRPr/>
            </a:pPr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Планирани обим здравствених услуга, по правилу, није мањи од обима</a:t>
            </a:r>
          </a:p>
          <a:p>
            <a:pPr eaLnBrk="0" hangingPunct="0">
              <a:defRPr/>
            </a:pPr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здравствених услуга извршених у претходној години</a:t>
            </a:r>
            <a:endParaRPr lang="sr-Cyrl-C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2708275"/>
            <a:ext cx="8208962" cy="2160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sr-Cyrl-CS" b="1" dirty="0">
                <a:latin typeface="Calibri" pitchFamily="34" charset="0"/>
              </a:rPr>
              <a:t>Примедбе КЗУС - резултат</a:t>
            </a:r>
          </a:p>
          <a:p>
            <a:pPr eaLnBrk="0" hangingPunct="0">
              <a:defRPr/>
            </a:pPr>
            <a:r>
              <a:rPr lang="sr-Cyrl-CS" dirty="0">
                <a:latin typeface="Calibri" pitchFamily="34" charset="0"/>
              </a:rPr>
              <a:t>Члан 7. (2016. год)</a:t>
            </a:r>
          </a:p>
          <a:p>
            <a:pPr eaLnBrk="0" hangingPunct="0">
              <a:defRPr/>
            </a:pPr>
            <a:r>
              <a:rPr lang="ru-RU" dirty="0">
                <a:latin typeface="Calibri" pitchFamily="34" charset="0"/>
              </a:rPr>
              <a:t>Планирани обим здравствених услуга не може бити мањи од планираног обима здравствених услуга у претходној години, </a:t>
            </a:r>
            <a:r>
              <a:rPr lang="ru-RU" b="1" dirty="0">
                <a:latin typeface="Calibri" pitchFamily="34" charset="0"/>
              </a:rPr>
              <a:t>осим у случају да здравствена установа из објективних разлога предложи смањење планираног обима здравствених услуга, </a:t>
            </a:r>
            <a:r>
              <a:rPr lang="ru-RU" dirty="0">
                <a:latin typeface="Calibri" pitchFamily="34" charset="0"/>
              </a:rPr>
              <a:t>о чему мишљење даје надлежна здравствена установа која обавља делатност јавног здравља и доставља га филијали.</a:t>
            </a:r>
            <a:endParaRPr lang="sr-Cyrl-C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188" y="5084763"/>
            <a:ext cx="8208962" cy="113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sr-Cyrl-CS" b="1" dirty="0">
                <a:solidFill>
                  <a:schemeClr val="tx1"/>
                </a:solidFill>
                <a:latin typeface="Calibri" pitchFamily="34" charset="0"/>
              </a:rPr>
              <a:t>Суштина предлога КЗУС  на члан 7. Правилника</a:t>
            </a:r>
          </a:p>
          <a:p>
            <a:pPr eaLnBrk="0" hangingPunct="0">
              <a:defRPr/>
            </a:pPr>
            <a:r>
              <a:rPr lang="sr-Cyrl-CS" dirty="0">
                <a:solidFill>
                  <a:schemeClr val="tx1"/>
                </a:solidFill>
                <a:latin typeface="Calibri" pitchFamily="34" charset="0"/>
              </a:rPr>
              <a:t>Планирани обим здравтвених услуга може бити мањи из објективних разлога односно </a:t>
            </a:r>
            <a:r>
              <a:rPr lang="sr-Cyrl-CS" b="1" dirty="0">
                <a:solidFill>
                  <a:schemeClr val="tx1"/>
                </a:solidFill>
                <a:latin typeface="Calibri" pitchFamily="34" charset="0"/>
              </a:rPr>
              <a:t>из разлога реалног смањења опредељених финансијских средстава</a:t>
            </a:r>
            <a:r>
              <a:rPr lang="sr-Cyrl-CS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684213" y="981075"/>
            <a:ext cx="78486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sr-Cyrl-CS" dirty="0"/>
              <a:t> </a:t>
            </a:r>
          </a:p>
          <a:p>
            <a:pPr algn="ctr" eaLnBrk="0" hangingPunct="0"/>
            <a:r>
              <a:rPr lang="sr-Cyrl-CS" dirty="0">
                <a:latin typeface="Calibri" pitchFamily="34" charset="0"/>
              </a:rPr>
              <a:t>  </a:t>
            </a:r>
            <a:r>
              <a:rPr lang="sr-Cyrl-CS" sz="2000" b="1" dirty="0">
                <a:latin typeface="Calibri" pitchFamily="34" charset="0"/>
              </a:rPr>
              <a:t>ПРИМЕР:</a:t>
            </a:r>
          </a:p>
          <a:p>
            <a:pPr algn="ctr" eaLnBrk="0" hangingPunct="0"/>
            <a:r>
              <a:rPr lang="sr-Cyrl-CS" sz="2000" dirty="0">
                <a:latin typeface="Calibri" pitchFamily="34" charset="0"/>
              </a:rPr>
              <a:t> Здравствене установе Хрватске  у 2015. години - 9% већи број услуга захтевао је 20% више финансијских средстава!</a:t>
            </a:r>
          </a:p>
          <a:p>
            <a:pPr eaLnBrk="0" hangingPunct="0"/>
            <a:endParaRPr lang="sr-Cyrl-CS" sz="2000" dirty="0"/>
          </a:p>
          <a:p>
            <a:pPr eaLnBrk="0" hangingPunct="0"/>
            <a:endParaRPr lang="sr-Cyrl-CS" sz="2000" dirty="0"/>
          </a:p>
          <a:p>
            <a:pPr eaLnBrk="0" hangingPunct="0"/>
            <a:endParaRPr lang="sr-Cyrl-CS" sz="2000" dirty="0"/>
          </a:p>
          <a:p>
            <a:pPr eaLnBrk="0" hangingPunct="0"/>
            <a:endParaRPr lang="sr-Cyrl-CS" sz="2000" dirty="0"/>
          </a:p>
          <a:p>
            <a:pPr eaLnBrk="0" hangingPunct="0"/>
            <a:endParaRPr lang="sr-Cyrl-CS" sz="2000" dirty="0"/>
          </a:p>
          <a:p>
            <a:pPr eaLnBrk="0" hangingPunct="0"/>
            <a:endParaRPr lang="en-US" sz="2000" dirty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755650" y="3933825"/>
            <a:ext cx="8072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sr-Cyrl-CS"/>
              <a:t>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207661"/>
              </p:ext>
            </p:extLst>
          </p:nvPr>
        </p:nvGraphicFramePr>
        <p:xfrm>
          <a:off x="827088" y="2668588"/>
          <a:ext cx="7416824" cy="3568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2273"/>
                <a:gridCol w="1445953"/>
                <a:gridCol w="2088598"/>
              </a:tblGrid>
              <a:tr h="325381">
                <a:tc>
                  <a:txBody>
                    <a:bodyPr/>
                    <a:lstStyle/>
                    <a:p>
                      <a:pPr algn="ctr"/>
                      <a:r>
                        <a:rPr lang="sr-Cyrl-RS" sz="1800" dirty="0" smtClean="0">
                          <a:latin typeface="Calibri" pitchFamily="34" charset="0"/>
                        </a:rPr>
                        <a:t>УСТАНОВА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  <a:cs typeface="Arial" pitchFamily="34" charset="0"/>
                        </a:rPr>
                        <a:t>+</a:t>
                      </a:r>
                      <a:r>
                        <a:rPr lang="sr-Cyrl-RS" sz="1800" baseline="0" dirty="0" smtClean="0">
                          <a:latin typeface="Calibri" pitchFamily="34" charset="0"/>
                          <a:cs typeface="Arial" pitchFamily="34" charset="0"/>
                        </a:rPr>
                        <a:t> број услуга</a:t>
                      </a:r>
                      <a:endParaRPr lang="en-US" sz="18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+повећање</a:t>
                      </a:r>
                      <a:r>
                        <a:rPr lang="sr-Cyrl-RS" sz="1800" baseline="0" dirty="0" smtClean="0">
                          <a:latin typeface="Calibri" pitchFamily="34" charset="0"/>
                        </a:rPr>
                        <a:t> средстава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11030"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КЛИНИЧКИ</a:t>
                      </a:r>
                      <a:r>
                        <a:rPr lang="pl-PL" sz="1800" dirty="0" smtClean="0">
                          <a:latin typeface="Calibri" pitchFamily="34" charset="0"/>
                        </a:rPr>
                        <a:t> </a:t>
                      </a:r>
                      <a:r>
                        <a:rPr lang="sr-Cyrl-CS" sz="1800" dirty="0" smtClean="0">
                          <a:latin typeface="Calibri" pitchFamily="34" charset="0"/>
                        </a:rPr>
                        <a:t>БОЛНИЧКИ</a:t>
                      </a:r>
                      <a:r>
                        <a:rPr lang="pl-PL" sz="1800" dirty="0" smtClean="0">
                          <a:latin typeface="Calibri" pitchFamily="34" charset="0"/>
                        </a:rPr>
                        <a:t> </a:t>
                      </a:r>
                      <a:r>
                        <a:rPr lang="sr-Cyrl-CS" sz="1800" dirty="0" smtClean="0">
                          <a:latin typeface="Calibri" pitchFamily="34" charset="0"/>
                        </a:rPr>
                        <a:t>ЦЕНТАР</a:t>
                      </a:r>
                      <a:r>
                        <a:rPr lang="pl-PL" sz="1800" dirty="0" smtClean="0">
                          <a:latin typeface="Calibri" pitchFamily="34" charset="0"/>
                        </a:rPr>
                        <a:t> </a:t>
                      </a:r>
                      <a:r>
                        <a:rPr lang="sr-Cyrl-CS" sz="1800" dirty="0" smtClean="0">
                          <a:latin typeface="Calibri" pitchFamily="34" charset="0"/>
                        </a:rPr>
                        <a:t>ОСИЈЕК</a:t>
                      </a:r>
                      <a:r>
                        <a:rPr lang="pl-PL" sz="1800" dirty="0" smtClean="0">
                          <a:latin typeface="Calibri" pitchFamily="34" charset="0"/>
                        </a:rPr>
                        <a:t> 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 smtClean="0">
                          <a:latin typeface="Calibri" pitchFamily="34" charset="0"/>
                        </a:rPr>
                        <a:t>5%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 smtClean="0">
                          <a:latin typeface="Calibri" pitchFamily="34" charset="0"/>
                        </a:rPr>
                        <a:t>19%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11030"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КЛИНИЧКИ</a:t>
                      </a:r>
                      <a:r>
                        <a:rPr lang="en-US" sz="1800" dirty="0" smtClean="0">
                          <a:latin typeface="Calibri" pitchFamily="34" charset="0"/>
                        </a:rPr>
                        <a:t> </a:t>
                      </a:r>
                      <a:r>
                        <a:rPr lang="sr-Cyrl-CS" sz="1800" dirty="0" smtClean="0">
                          <a:latin typeface="Calibri" pitchFamily="34" charset="0"/>
                        </a:rPr>
                        <a:t>БОЛНИЧКИ</a:t>
                      </a:r>
                      <a:r>
                        <a:rPr lang="en-US" sz="1800" dirty="0" smtClean="0">
                          <a:latin typeface="Calibri" pitchFamily="34" charset="0"/>
                        </a:rPr>
                        <a:t> </a:t>
                      </a:r>
                      <a:r>
                        <a:rPr lang="sr-Cyrl-CS" sz="1800" dirty="0" smtClean="0">
                          <a:latin typeface="Calibri" pitchFamily="34" charset="0"/>
                        </a:rPr>
                        <a:t>ЦЕНТАР</a:t>
                      </a:r>
                      <a:r>
                        <a:rPr lang="en-US" sz="1800" dirty="0" smtClean="0">
                          <a:latin typeface="Calibri" pitchFamily="34" charset="0"/>
                        </a:rPr>
                        <a:t> </a:t>
                      </a:r>
                      <a:r>
                        <a:rPr lang="sr-Cyrl-CS" sz="1800" dirty="0" smtClean="0">
                          <a:latin typeface="Calibri" pitchFamily="34" charset="0"/>
                        </a:rPr>
                        <a:t>РИЈЕКА</a:t>
                      </a:r>
                      <a:r>
                        <a:rPr lang="en-US" sz="1800" dirty="0" smtClean="0">
                          <a:latin typeface="Calibri" pitchFamily="34" charset="0"/>
                        </a:rPr>
                        <a:t> 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 smtClean="0">
                          <a:latin typeface="Calibri" pitchFamily="34" charset="0"/>
                        </a:rPr>
                        <a:t>30%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 smtClean="0">
                          <a:latin typeface="Calibri" pitchFamily="34" charset="0"/>
                        </a:rPr>
                        <a:t>24%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11030"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ОПЋА</a:t>
                      </a:r>
                      <a:r>
                        <a:rPr lang="en-US" sz="1800" dirty="0" smtClean="0">
                          <a:latin typeface="Calibri" pitchFamily="34" charset="0"/>
                        </a:rPr>
                        <a:t> </a:t>
                      </a:r>
                      <a:r>
                        <a:rPr lang="sr-Cyrl-CS" sz="1800" dirty="0" smtClean="0">
                          <a:latin typeface="Calibri" pitchFamily="34" charset="0"/>
                        </a:rPr>
                        <a:t>БОЛНИЦА</a:t>
                      </a:r>
                      <a:r>
                        <a:rPr lang="en-US" sz="1800" dirty="0" smtClean="0">
                          <a:latin typeface="Calibri" pitchFamily="34" charset="0"/>
                        </a:rPr>
                        <a:t> </a:t>
                      </a:r>
                      <a:r>
                        <a:rPr lang="sr-Cyrl-CS" sz="1800" dirty="0" smtClean="0">
                          <a:latin typeface="Calibri" pitchFamily="34" charset="0"/>
                        </a:rPr>
                        <a:t>ВАРАЖДИН</a:t>
                      </a:r>
                      <a:r>
                        <a:rPr lang="en-US" sz="1800" dirty="0" smtClean="0">
                          <a:latin typeface="Calibri" pitchFamily="34" charset="0"/>
                        </a:rPr>
                        <a:t> 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 smtClean="0">
                          <a:latin typeface="Calibri" pitchFamily="34" charset="0"/>
                        </a:rPr>
                        <a:t>2%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 smtClean="0">
                          <a:latin typeface="Calibri" pitchFamily="34" charset="0"/>
                        </a:rPr>
                        <a:t>25%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11030"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ОПЋА</a:t>
                      </a:r>
                      <a:r>
                        <a:rPr lang="pl-PL" sz="1800" dirty="0" smtClean="0">
                          <a:latin typeface="Calibri" pitchFamily="34" charset="0"/>
                        </a:rPr>
                        <a:t> </a:t>
                      </a:r>
                      <a:r>
                        <a:rPr lang="sr-Cyrl-CS" sz="1800" dirty="0" smtClean="0">
                          <a:latin typeface="Calibri" pitchFamily="34" charset="0"/>
                        </a:rPr>
                        <a:t>БОЛНИЦА</a:t>
                      </a:r>
                      <a:r>
                        <a:rPr lang="pl-PL" sz="1800" dirty="0" smtClean="0">
                          <a:latin typeface="Calibri" pitchFamily="34" charset="0"/>
                        </a:rPr>
                        <a:t> </a:t>
                      </a:r>
                      <a:r>
                        <a:rPr lang="sr-Cyrl-CS" sz="1800" dirty="0" smtClean="0">
                          <a:latin typeface="Calibri" pitchFamily="34" charset="0"/>
                        </a:rPr>
                        <a:t>ЗАДАР</a:t>
                      </a:r>
                      <a:r>
                        <a:rPr lang="pl-PL" sz="1800" dirty="0" smtClean="0">
                          <a:latin typeface="Calibri" pitchFamily="34" charset="0"/>
                        </a:rPr>
                        <a:t> 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 smtClean="0">
                          <a:latin typeface="Calibri" pitchFamily="34" charset="0"/>
                        </a:rPr>
                        <a:t>4%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 smtClean="0">
                          <a:latin typeface="Calibri" pitchFamily="34" charset="0"/>
                        </a:rPr>
                        <a:t>33%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11030"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ЉЕЧИЛИШТЕ</a:t>
                      </a:r>
                      <a:r>
                        <a:rPr lang="en-US" sz="1800" dirty="0" smtClean="0">
                          <a:latin typeface="Calibri" pitchFamily="34" charset="0"/>
                        </a:rPr>
                        <a:t> </a:t>
                      </a:r>
                      <a:r>
                        <a:rPr lang="sr-Cyrl-CS" sz="1800" dirty="0" smtClean="0">
                          <a:latin typeface="Calibri" pitchFamily="34" charset="0"/>
                        </a:rPr>
                        <a:t>БИЗОВАЧКЕ</a:t>
                      </a:r>
                      <a:r>
                        <a:rPr lang="en-US" sz="1800" dirty="0" smtClean="0">
                          <a:latin typeface="Calibri" pitchFamily="34" charset="0"/>
                        </a:rPr>
                        <a:t> </a:t>
                      </a:r>
                      <a:r>
                        <a:rPr lang="sr-Cyrl-CS" sz="1800" dirty="0" smtClean="0">
                          <a:latin typeface="Calibri" pitchFamily="34" charset="0"/>
                        </a:rPr>
                        <a:t>ТОПЛИЦЕ</a:t>
                      </a:r>
                      <a:r>
                        <a:rPr lang="en-US" sz="1800" dirty="0" smtClean="0">
                          <a:latin typeface="Calibri" pitchFamily="34" charset="0"/>
                        </a:rPr>
                        <a:t> 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 smtClean="0">
                          <a:latin typeface="Calibri" pitchFamily="34" charset="0"/>
                        </a:rPr>
                        <a:t>24%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 smtClean="0">
                          <a:latin typeface="Calibri" pitchFamily="34" charset="0"/>
                        </a:rPr>
                        <a:t>18%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51204"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ЉЕЧИЛИШТЕ</a:t>
                      </a:r>
                      <a:r>
                        <a:rPr lang="en-US" sz="1800" dirty="0" smtClean="0">
                          <a:latin typeface="Calibri" pitchFamily="34" charset="0"/>
                        </a:rPr>
                        <a:t> </a:t>
                      </a:r>
                      <a:r>
                        <a:rPr lang="sr-Cyrl-CS" sz="1800" dirty="0" smtClean="0">
                          <a:latin typeface="Calibri" pitchFamily="34" charset="0"/>
                        </a:rPr>
                        <a:t>ТОПУСКО</a:t>
                      </a:r>
                      <a:r>
                        <a:rPr lang="en-US" sz="1800" dirty="0" smtClean="0">
                          <a:latin typeface="Calibri" pitchFamily="34" charset="0"/>
                        </a:rPr>
                        <a:t> 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 smtClean="0">
                          <a:latin typeface="Calibri" pitchFamily="34" charset="0"/>
                        </a:rPr>
                        <a:t>37%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 smtClean="0">
                          <a:latin typeface="Calibri" pitchFamily="34" charset="0"/>
                        </a:rPr>
                        <a:t>16%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250825" y="260350"/>
            <a:ext cx="8713788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sr-Cyrl-CS" dirty="0">
                <a:latin typeface="Calibri" pitchFamily="34" charset="0"/>
              </a:rPr>
              <a:t>  </a:t>
            </a:r>
            <a:r>
              <a:rPr lang="sr-Cyrl-CS" sz="2400" b="1" dirty="0">
                <a:latin typeface="Calibri" pitchFamily="34" charset="0"/>
              </a:rPr>
              <a:t>ПРЕНАМЕНА:</a:t>
            </a:r>
          </a:p>
          <a:p>
            <a:pPr algn="ctr" eaLnBrk="0" hangingPunct="0"/>
            <a:endParaRPr lang="sr-Cyrl-CS" sz="2400" b="1" dirty="0">
              <a:latin typeface="Calibri" pitchFamily="34" charset="0"/>
            </a:endParaRPr>
          </a:p>
          <a:p>
            <a:pPr algn="ctr" eaLnBrk="0" hangingPunct="0"/>
            <a:endParaRPr lang="sr-Cyrl-CS" dirty="0">
              <a:latin typeface="Calibri" pitchFamily="34" charset="0"/>
            </a:endParaRPr>
          </a:p>
          <a:p>
            <a:pPr eaLnBrk="0" hangingPunct="0"/>
            <a:r>
              <a:rPr lang="sr-Cyrl-CS" dirty="0">
                <a:latin typeface="Calibri" pitchFamily="34" charset="0"/>
              </a:rPr>
              <a:t>                                                                                       </a:t>
            </a:r>
          </a:p>
          <a:p>
            <a:pPr eaLnBrk="0" hangingPunct="0"/>
            <a:r>
              <a:rPr lang="sr-Cyrl-CS" dirty="0">
                <a:latin typeface="Calibri" pitchFamily="34" charset="0"/>
              </a:rPr>
              <a:t>  </a:t>
            </a:r>
          </a:p>
          <a:p>
            <a:pPr eaLnBrk="0" hangingPunct="0"/>
            <a:endParaRPr lang="sr-Cyrl-CS" dirty="0">
              <a:latin typeface="Calibri" pitchFamily="34" charset="0"/>
            </a:endParaRPr>
          </a:p>
          <a:p>
            <a:pPr eaLnBrk="0" hangingPunct="0"/>
            <a:endParaRPr lang="sr-Cyrl-CS" dirty="0">
              <a:latin typeface="Calibri" pitchFamily="34" charset="0"/>
            </a:endParaRPr>
          </a:p>
          <a:p>
            <a:pPr eaLnBrk="0" hangingPunct="0"/>
            <a:endParaRPr lang="sr-Cyrl-CS" dirty="0">
              <a:latin typeface="Calibri" pitchFamily="34" charset="0"/>
            </a:endParaRPr>
          </a:p>
          <a:p>
            <a:pPr eaLnBrk="0" hangingPunct="0"/>
            <a:endParaRPr lang="sr-Cyrl-CS" dirty="0" smtClean="0">
              <a:latin typeface="Calibri" pitchFamily="34" charset="0"/>
            </a:endParaRPr>
          </a:p>
          <a:p>
            <a:pPr eaLnBrk="0" hangingPunct="0"/>
            <a:endParaRPr lang="sr-Cyrl-CS" dirty="0">
              <a:latin typeface="Calibri" pitchFamily="34" charset="0"/>
            </a:endParaRPr>
          </a:p>
          <a:p>
            <a:pPr eaLnBrk="0" hangingPunct="0"/>
            <a:endParaRPr lang="sr-Cyrl-CS" dirty="0" smtClean="0">
              <a:latin typeface="Calibri" pitchFamily="34" charset="0"/>
            </a:endParaRPr>
          </a:p>
          <a:p>
            <a:pPr eaLnBrk="0" hangingPunct="0"/>
            <a:endParaRPr lang="sr-Cyrl-CS" dirty="0">
              <a:latin typeface="Calibri" pitchFamily="34" charset="0"/>
            </a:endParaRPr>
          </a:p>
          <a:p>
            <a:pPr eaLnBrk="0" hangingPunct="0"/>
            <a:endParaRPr lang="sr-Cyrl-CS" dirty="0">
              <a:latin typeface="Calibri" pitchFamily="34" charset="0"/>
            </a:endParaRPr>
          </a:p>
          <a:p>
            <a:pPr algn="ctr" eaLnBrk="0" hangingPunct="0"/>
            <a:r>
              <a:rPr lang="sr-Cyrl-CS" sz="2400" dirty="0" smtClean="0">
                <a:latin typeface="Calibri" pitchFamily="34" charset="0"/>
              </a:rPr>
              <a:t>Законом </a:t>
            </a:r>
            <a:r>
              <a:rPr lang="sr-Cyrl-CS" sz="2400" dirty="0">
                <a:latin typeface="Calibri" pitchFamily="34" charset="0"/>
              </a:rPr>
              <a:t>о буџетском систему </a:t>
            </a:r>
            <a:r>
              <a:rPr lang="sr-Cyrl-CS" sz="2400" dirty="0" smtClean="0">
                <a:latin typeface="Calibri" pitchFamily="34" charset="0"/>
              </a:rPr>
              <a:t> даје се могућност до 5%</a:t>
            </a:r>
          </a:p>
          <a:p>
            <a:pPr algn="ctr" eaLnBrk="0" hangingPunct="0"/>
            <a:endParaRPr lang="sr-Cyrl-CS" sz="2400" dirty="0">
              <a:latin typeface="Calibri" pitchFamily="34" charset="0"/>
            </a:endParaRPr>
          </a:p>
          <a:p>
            <a:pPr algn="ctr" eaLnBrk="0" hangingPunct="0"/>
            <a:r>
              <a:rPr lang="sr-Cyrl-CS" sz="2400" dirty="0" smtClean="0">
                <a:latin typeface="Calibri" pitchFamily="34" charset="0"/>
              </a:rPr>
              <a:t> </a:t>
            </a:r>
            <a:endParaRPr lang="sr-Cyrl-CS" sz="2400" dirty="0">
              <a:latin typeface="Calibri" pitchFamily="34" charset="0"/>
            </a:endParaRPr>
          </a:p>
          <a:p>
            <a:pPr algn="ctr" eaLnBrk="0" hangingPunct="0"/>
            <a:r>
              <a:rPr lang="sr-Cyrl-CS" sz="2400" dirty="0" smtClean="0">
                <a:latin typeface="Calibri" pitchFamily="34" charset="0"/>
              </a:rPr>
              <a:t>БЕЗ  ПРЕНАМЕНЕ - ГУБИТАК</a:t>
            </a:r>
            <a:r>
              <a:rPr lang="sr-Cyrl-CS" sz="2400" dirty="0" smtClean="0">
                <a:latin typeface="Calibri" pitchFamily="34" charset="0"/>
              </a:rPr>
              <a:t>! </a:t>
            </a:r>
            <a:r>
              <a:rPr lang="sr-Cyrl-CS" sz="2400" dirty="0">
                <a:latin typeface="Calibri" pitchFamily="34" charset="0"/>
              </a:rPr>
              <a:t>НЕЕФИКАСНОСТ!  </a:t>
            </a:r>
          </a:p>
          <a:p>
            <a:pPr algn="ctr" eaLnBrk="0" hangingPunct="0"/>
            <a:endParaRPr lang="sr-Cyrl-CS" sz="1600" dirty="0">
              <a:latin typeface="Calibri" pitchFamily="34" charset="0"/>
            </a:endParaRPr>
          </a:p>
          <a:p>
            <a:pPr algn="ctr" eaLnBrk="0" hangingPunct="0"/>
            <a:endParaRPr lang="sr-Cyrl-CS" sz="1600" dirty="0">
              <a:latin typeface="Calibri" pitchFamily="34" charset="0"/>
            </a:endParaRPr>
          </a:p>
          <a:p>
            <a:pPr eaLnBrk="0" hangingPunct="0"/>
            <a:endParaRPr lang="sr-Cyrl-CS" dirty="0"/>
          </a:p>
          <a:p>
            <a:pPr eaLnBrk="0" hangingPunct="0"/>
            <a:endParaRPr lang="sr-Cyrl-CS" dirty="0"/>
          </a:p>
          <a:p>
            <a:pPr eaLnBrk="0" hangingPunct="0"/>
            <a:endParaRPr lang="sr-Cyrl-CS" dirty="0"/>
          </a:p>
          <a:p>
            <a:pPr eaLnBrk="0" hangingPunct="0"/>
            <a:endParaRPr lang="sr-Cyrl-CS" dirty="0"/>
          </a:p>
          <a:p>
            <a:pPr eaLnBrk="0" hangingPunct="0"/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39632883"/>
              </p:ext>
            </p:extLst>
          </p:nvPr>
        </p:nvGraphicFramePr>
        <p:xfrm>
          <a:off x="1907704" y="1340768"/>
          <a:ext cx="525658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214313" y="404813"/>
            <a:ext cx="8715375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Cyrl-CS" dirty="0"/>
          </a:p>
          <a:p>
            <a:pPr algn="ctr" eaLnBrk="0" hangingPunct="0"/>
            <a:r>
              <a:rPr lang="sr-Cyrl-CS" sz="2000" b="1" dirty="0">
                <a:latin typeface="Calibri" pitchFamily="34" charset="0"/>
              </a:rPr>
              <a:t>ПРАВИЛНИК О УГОВАРАЊУ</a:t>
            </a:r>
          </a:p>
          <a:p>
            <a:pPr algn="ctr" eaLnBrk="0" hangingPunct="0"/>
            <a:r>
              <a:rPr lang="sr-Cyrl-CS" sz="2000" b="1" dirty="0">
                <a:latin typeface="Calibri" pitchFamily="34" charset="0"/>
              </a:rPr>
              <a:t>ПРИЗНАВАЊЕ </a:t>
            </a:r>
            <a:r>
              <a:rPr lang="sr-Cyrl-CS" sz="2000" b="1" dirty="0" smtClean="0">
                <a:latin typeface="Calibri" pitchFamily="34" charset="0"/>
              </a:rPr>
              <a:t> УТРОШАК ИСКАЗАНИХ У ФАКТУРИ</a:t>
            </a:r>
            <a:endParaRPr lang="sr-Cyrl-CS" sz="2000" b="1" dirty="0">
              <a:latin typeface="Calibri" pitchFamily="34" charset="0"/>
            </a:endParaRPr>
          </a:p>
          <a:p>
            <a:pPr algn="ctr" eaLnBrk="0" hangingPunct="0"/>
            <a:endParaRPr lang="sr-Cyrl-CS" b="1" dirty="0"/>
          </a:p>
          <a:p>
            <a:pPr algn="ctr" eaLnBrk="0" hangingPunct="0"/>
            <a:endParaRPr lang="sr-Cyrl-CS" b="1" dirty="0"/>
          </a:p>
          <a:p>
            <a:pPr eaLnBrk="0" hangingPunct="0"/>
            <a:endParaRPr lang="sr-Cyrl-CS" dirty="0"/>
          </a:p>
          <a:p>
            <a:pPr eaLnBrk="0" hangingPunct="0"/>
            <a:endParaRPr lang="sr-Cyrl-CS" dirty="0"/>
          </a:p>
          <a:p>
            <a:pPr eaLnBrk="0" hangingPunct="0"/>
            <a:endParaRPr lang="sr-Cyrl-CS" dirty="0"/>
          </a:p>
          <a:p>
            <a:pPr eaLnBrk="0" hangingPunct="0"/>
            <a:endParaRPr lang="sr-Cyrl-CS" dirty="0"/>
          </a:p>
          <a:p>
            <a:pPr eaLnBrk="0" hangingPunct="0"/>
            <a:endParaRPr lang="sr-Cyrl-CS" dirty="0"/>
          </a:p>
          <a:p>
            <a:pPr eaLnBrk="0" hangingPunct="0"/>
            <a:endParaRPr lang="sr-Cyrl-CS" dirty="0"/>
          </a:p>
          <a:p>
            <a:pPr eaLnBrk="0" hangingPunct="0"/>
            <a:endParaRPr lang="sr-Cyrl-CS" dirty="0"/>
          </a:p>
          <a:p>
            <a:pPr eaLnBrk="0" hangingPunct="0"/>
            <a:endParaRPr lang="sr-Cyrl-C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58888263"/>
              </p:ext>
            </p:extLst>
          </p:nvPr>
        </p:nvGraphicFramePr>
        <p:xfrm>
          <a:off x="1403648" y="2060848"/>
          <a:ext cx="640871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500063" y="357188"/>
            <a:ext cx="8429625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sr-Cyrl-CS" sz="2000" b="1" dirty="0">
                <a:latin typeface="Calibri" pitchFamily="34" charset="0"/>
              </a:rPr>
              <a:t>Предлог КЗУС:</a:t>
            </a:r>
          </a:p>
          <a:p>
            <a:pPr algn="ctr" eaLnBrk="0" hangingPunct="0"/>
            <a:endParaRPr lang="sr-Cyrl-CS" dirty="0"/>
          </a:p>
          <a:p>
            <a:pPr algn="ctr" eaLnBrk="0" hangingPunct="0"/>
            <a:endParaRPr lang="sr-Cyrl-CS" dirty="0"/>
          </a:p>
          <a:p>
            <a:pPr algn="ctr" eaLnBrk="0" hangingPunct="0"/>
            <a:endParaRPr lang="sr-Cyrl-CS" dirty="0"/>
          </a:p>
          <a:p>
            <a:pPr eaLnBrk="0" hangingPunct="0"/>
            <a:endParaRPr lang="sr-Cyrl-CS" dirty="0"/>
          </a:p>
          <a:p>
            <a:pPr eaLnBrk="0" hangingPunct="0"/>
            <a:endParaRPr lang="sr-Cyrl-CS" dirty="0"/>
          </a:p>
          <a:p>
            <a:pPr eaLnBrk="0" hangingPunct="0"/>
            <a:r>
              <a:rPr lang="sr-Cyrl-CS" dirty="0"/>
              <a:t> </a:t>
            </a:r>
          </a:p>
          <a:p>
            <a:pPr eaLnBrk="0" hangingPunct="0"/>
            <a:r>
              <a:rPr lang="sr-Cyrl-CS" dirty="0"/>
              <a:t> 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73246019"/>
              </p:ext>
            </p:extLst>
          </p:nvPr>
        </p:nvGraphicFramePr>
        <p:xfrm>
          <a:off x="395536" y="1124744"/>
          <a:ext cx="84249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571500" y="214313"/>
            <a:ext cx="771525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sr-Cyrl-CS" b="1" dirty="0"/>
          </a:p>
          <a:p>
            <a:pPr algn="ctr" eaLnBrk="0" hangingPunct="0"/>
            <a:endParaRPr lang="sr-Cyrl-CS" b="1" dirty="0"/>
          </a:p>
          <a:p>
            <a:pPr algn="ctr" eaLnBrk="0" hangingPunct="0"/>
            <a:endParaRPr lang="sr-Cyrl-CS" b="1" dirty="0"/>
          </a:p>
          <a:p>
            <a:pPr algn="ctr" eaLnBrk="0" hangingPunct="0"/>
            <a:endParaRPr lang="sr-Cyrl-CS" sz="2000" b="1" dirty="0"/>
          </a:p>
          <a:p>
            <a:pPr algn="ctr" eaLnBrk="0" hangingPunct="0"/>
            <a:r>
              <a:rPr lang="sr-Cyrl-CS" sz="2000" b="1" dirty="0">
                <a:latin typeface="Calibri" pitchFamily="34" charset="0"/>
              </a:rPr>
              <a:t>УСЛОВИ УГОВАРАЊА И ПОСЛОВАЊА</a:t>
            </a:r>
          </a:p>
          <a:p>
            <a:pPr algn="ctr" eaLnBrk="0" hangingPunct="0"/>
            <a:endParaRPr lang="sr-Cyrl-CS" sz="2000" dirty="0">
              <a:latin typeface="Calibri" pitchFamily="34" charset="0"/>
            </a:endParaRPr>
          </a:p>
          <a:p>
            <a:pPr eaLnBrk="0" hangingPunct="0"/>
            <a:r>
              <a:rPr lang="sr-Cyrl-CS" sz="2000" dirty="0">
                <a:latin typeface="Calibri" pitchFamily="34" charset="0"/>
              </a:rPr>
              <a:t>Да се обезбеде уједначени услови угорања и пословања јавног и приватног сектора</a:t>
            </a:r>
          </a:p>
          <a:p>
            <a:pPr eaLnBrk="0" hangingPunct="0"/>
            <a:endParaRPr lang="sr-Cyrl-CS" sz="2000" dirty="0">
              <a:latin typeface="Calibri" pitchFamily="34" charset="0"/>
            </a:endParaRPr>
          </a:p>
          <a:p>
            <a:pPr eaLnBrk="0" hangingPunct="0"/>
            <a:r>
              <a:rPr lang="sr-Cyrl-CS" sz="2000" dirty="0">
                <a:latin typeface="Calibri" pitchFamily="34" charset="0"/>
              </a:rPr>
              <a:t>ПРИМЕР: апотеке, али и све друге здравствене установе</a:t>
            </a:r>
          </a:p>
          <a:p>
            <a:pPr eaLnBrk="0" hangingPunct="0"/>
            <a:endParaRPr lang="sr-Cyrl-C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403648" y="3573016"/>
          <a:ext cx="6096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8280400" cy="460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p Arrow 2"/>
          <p:cNvSpPr/>
          <p:nvPr/>
        </p:nvSpPr>
        <p:spPr>
          <a:xfrm>
            <a:off x="1643042" y="5429264"/>
            <a:ext cx="719138" cy="72592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sr-Latn-RS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194" y="428604"/>
            <a:ext cx="7963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Проценат учешћа јавног здравства у укупним </a:t>
            </a:r>
          </a:p>
          <a:p>
            <a:pPr algn="ctr"/>
            <a:r>
              <a:rPr lang="sr-Cyrl-R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здравственим трошковима</a:t>
            </a:r>
            <a:r>
              <a:rPr lang="sr-Latn-R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C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31. од 35.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611188" y="404813"/>
            <a:ext cx="8229600" cy="55292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smtClean="0"/>
          </a:p>
          <a:p>
            <a:pPr algn="ctr">
              <a:buFont typeface="Wingdings 2" pitchFamily="18" charset="2"/>
              <a:buNone/>
            </a:pPr>
            <a:r>
              <a:rPr lang="sr-Cyrl-CS" b="1" smtClean="0">
                <a:latin typeface="Calibri" pitchFamily="34" charset="0"/>
              </a:rPr>
              <a:t>Информација обухвата податке ЗУ из плана мреже РС  на дан 30.0</a:t>
            </a:r>
            <a:r>
              <a:rPr lang="en-US" b="1" smtClean="0">
                <a:latin typeface="Calibri" pitchFamily="34" charset="0"/>
              </a:rPr>
              <a:t>9</a:t>
            </a:r>
            <a:r>
              <a:rPr lang="sr-Cyrl-CS" b="1" smtClean="0">
                <a:latin typeface="Calibri" pitchFamily="34" charset="0"/>
              </a:rPr>
              <a:t>.2016</a:t>
            </a:r>
            <a:r>
              <a:rPr lang="sr-Cyrl-CS" b="1" smtClean="0"/>
              <a:t>. </a:t>
            </a:r>
            <a:endParaRPr lang="en-US" b="1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71550" y="2565400"/>
          <a:ext cx="7072313" cy="255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238"/>
                <a:gridCol w="4344107"/>
                <a:gridCol w="918946"/>
                <a:gridCol w="1197022"/>
              </a:tblGrid>
              <a:tr h="425450">
                <a:tc gridSpan="4">
                  <a:txBody>
                    <a:bodyPr/>
                    <a:lstStyle/>
                    <a:p>
                      <a:pPr algn="ctr"/>
                      <a:r>
                        <a:rPr lang="sr-Cyrl-RS" sz="1600" dirty="0" smtClean="0">
                          <a:latin typeface="Calibri" pitchFamily="34" charset="0"/>
                        </a:rPr>
                        <a:t>Број</a:t>
                      </a:r>
                      <a:r>
                        <a:rPr lang="sr-Cyrl-RS" sz="1600" baseline="0" dirty="0" smtClean="0">
                          <a:latin typeface="Calibri" pitchFamily="34" charset="0"/>
                        </a:rPr>
                        <a:t> ЗУ по врстама                                                                       </a:t>
                      </a:r>
                      <a:r>
                        <a:rPr lang="sr-Latn-RS" sz="1600" baseline="0" dirty="0" smtClean="0">
                          <a:latin typeface="Calibri" pitchFamily="34" charset="0"/>
                        </a:rPr>
                        <a:t>9</a:t>
                      </a:r>
                      <a:r>
                        <a:rPr lang="sr-Cyrl-RS" sz="1600" baseline="0" dirty="0" smtClean="0">
                          <a:latin typeface="Calibri" pitchFamily="34" charset="0"/>
                        </a:rPr>
                        <a:t>.2015        </a:t>
                      </a:r>
                      <a:r>
                        <a:rPr lang="sr-Latn-RS" sz="1600" baseline="0" dirty="0" smtClean="0">
                          <a:latin typeface="Calibri" pitchFamily="34" charset="0"/>
                        </a:rPr>
                        <a:t>9</a:t>
                      </a:r>
                      <a:r>
                        <a:rPr lang="sr-Cyrl-RS" sz="1600" baseline="0" dirty="0" smtClean="0">
                          <a:latin typeface="Calibri" pitchFamily="34" charset="0"/>
                        </a:rPr>
                        <a:t>.2016</a:t>
                      </a:r>
                      <a:endParaRPr lang="sr-Latn-RS" sz="1600" dirty="0">
                        <a:latin typeface="Calibri" pitchFamily="34" charset="0"/>
                      </a:endParaRPr>
                    </a:p>
                  </a:txBody>
                  <a:tcPr marL="91437" marR="91437" marT="45735" marB="45735"/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endParaRPr lang="sr-Latn-RS" sz="1800" dirty="0"/>
                    </a:p>
                  </a:txBody>
                  <a:tcPr marL="91437" marR="91437" marT="45735" marB="45735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Укупно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7" marR="91437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800" dirty="0" smtClean="0"/>
                        <a:t>345</a:t>
                      </a:r>
                      <a:endParaRPr lang="sr-Latn-RS" sz="1800" dirty="0"/>
                    </a:p>
                  </a:txBody>
                  <a:tcPr marL="91437" marR="91437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800" dirty="0" smtClean="0"/>
                        <a:t>348</a:t>
                      </a:r>
                      <a:endParaRPr lang="sr-Latn-RS" sz="1800" dirty="0"/>
                    </a:p>
                  </a:txBody>
                  <a:tcPr marL="91437" marR="91437" marT="45735" marB="45735"/>
                </a:tc>
              </a:tr>
              <a:tr h="425450">
                <a:tc>
                  <a:txBody>
                    <a:bodyPr/>
                    <a:lstStyle/>
                    <a:p>
                      <a:endParaRPr lang="sr-Latn-RS" sz="1800" dirty="0"/>
                    </a:p>
                  </a:txBody>
                  <a:tcPr marL="91437" marR="91437" marT="45735" marB="45735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 Разлика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7" marR="91437" marT="45735" marB="45735"/>
                </a:tc>
                <a:tc>
                  <a:txBody>
                    <a:bodyPr/>
                    <a:lstStyle/>
                    <a:p>
                      <a:endParaRPr lang="sr-Latn-RS" sz="1800" dirty="0"/>
                    </a:p>
                  </a:txBody>
                  <a:tcPr marL="91437" marR="91437" marT="45735" marB="45735"/>
                </a:tc>
                <a:tc>
                  <a:txBody>
                    <a:bodyPr/>
                    <a:lstStyle/>
                    <a:p>
                      <a:endParaRPr lang="sr-Latn-RS" sz="1800" dirty="0"/>
                    </a:p>
                  </a:txBody>
                  <a:tcPr marL="91437" marR="91437" marT="45735" marB="45735"/>
                </a:tc>
              </a:tr>
              <a:tr h="425450">
                <a:tc>
                  <a:txBody>
                    <a:bodyPr/>
                    <a:lstStyle/>
                    <a:p>
                      <a:r>
                        <a:rPr lang="sr-Latn-RS" sz="1800" dirty="0" smtClean="0"/>
                        <a:t>+2</a:t>
                      </a:r>
                      <a:endParaRPr lang="sr-Latn-RS" sz="1800" dirty="0"/>
                    </a:p>
                  </a:txBody>
                  <a:tcPr marL="91437" marR="91437" marT="45735" marB="457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800" dirty="0" smtClean="0">
                          <a:latin typeface="Calibri" pitchFamily="34" charset="0"/>
                        </a:rPr>
                        <a:t>+ОБ Чачак, ЗЈЗ Нови Пазар 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7" marR="91437" marT="45735" marB="45735"/>
                </a:tc>
                <a:tc gridSpan="2"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реорганизација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7" marR="91437" marT="45735" marB="45735"/>
                </a:tc>
                <a:tc hMerge="1">
                  <a:txBody>
                    <a:bodyPr/>
                    <a:lstStyle/>
                    <a:p>
                      <a:endParaRPr lang="sr-Latn-RS" sz="1800" dirty="0"/>
                    </a:p>
                  </a:txBody>
                  <a:tcPr marL="91438" marR="91438" marT="45722" marB="45722"/>
                </a:tc>
              </a:tr>
              <a:tr h="425450">
                <a:tc>
                  <a:txBody>
                    <a:bodyPr/>
                    <a:lstStyle/>
                    <a:p>
                      <a:r>
                        <a:rPr lang="sr-Latn-RS" sz="1800" dirty="0" smtClean="0"/>
                        <a:t>-1</a:t>
                      </a:r>
                      <a:endParaRPr lang="sr-Latn-RS" sz="1800" dirty="0"/>
                    </a:p>
                  </a:txBody>
                  <a:tcPr marL="91437" marR="91437" marT="45735" marB="45735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-</a:t>
                      </a:r>
                      <a:r>
                        <a:rPr lang="sr-Cyrl-CS" sz="1800" baseline="0" dirty="0" smtClean="0">
                          <a:latin typeface="Calibri" pitchFamily="34" charset="0"/>
                        </a:rPr>
                        <a:t> ЗЦ Чачак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7" marR="91437" marT="45735" marB="45735"/>
                </a:tc>
                <a:tc gridSpan="2"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р</a:t>
                      </a:r>
                      <a:r>
                        <a:rPr lang="sr-Cyrl-CS" sz="1800" dirty="0" smtClean="0">
                          <a:latin typeface="Calibri" pitchFamily="34" charset="0"/>
                        </a:rPr>
                        <a:t>еорганизација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7" marR="91437" marT="45735" marB="45735"/>
                </a:tc>
                <a:tc hMerge="1">
                  <a:txBody>
                    <a:bodyPr/>
                    <a:lstStyle/>
                    <a:p>
                      <a:endParaRPr lang="sr-Latn-RS" sz="1800" dirty="0"/>
                    </a:p>
                  </a:txBody>
                  <a:tcPr marL="91438" marR="91438" marT="45722" marB="45722"/>
                </a:tc>
              </a:tr>
              <a:tr h="425450">
                <a:tc>
                  <a:txBody>
                    <a:bodyPr/>
                    <a:lstStyle/>
                    <a:p>
                      <a:r>
                        <a:rPr lang="sr-Latn-RS" sz="1800" dirty="0" smtClean="0"/>
                        <a:t>+2</a:t>
                      </a:r>
                      <a:endParaRPr lang="sr-Latn-RS" sz="1800" dirty="0"/>
                    </a:p>
                  </a:txBody>
                  <a:tcPr marL="91437" marR="91437" marT="45735" marB="45735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+ Институт</a:t>
                      </a:r>
                      <a:r>
                        <a:rPr lang="sr-Cyrl-CS" sz="1800" baseline="0" dirty="0" smtClean="0">
                          <a:latin typeface="Calibri" pitchFamily="34" charset="0"/>
                        </a:rPr>
                        <a:t> “Торлак”, Завод за биоциде,БГ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7" marR="91437" marT="45735" marB="45735"/>
                </a:tc>
                <a:tc gridSpan="2"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препорука ДРИ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7" marR="91437" marT="45735" marB="45735"/>
                </a:tc>
                <a:tc hMerge="1">
                  <a:txBody>
                    <a:bodyPr/>
                    <a:lstStyle/>
                    <a:p>
                      <a:endParaRPr lang="sr-Latn-RS" sz="1800" dirty="0"/>
                    </a:p>
                  </a:txBody>
                  <a:tcPr marL="91438" marR="91438" marT="45722" marB="45722"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6357938" y="3286125"/>
            <a:ext cx="1500187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sr-Cyrl-CS" sz="2400" i="1" dirty="0">
                <a:solidFill>
                  <a:srgbClr val="FFFF00"/>
                </a:solidFill>
              </a:rPr>
              <a:t>+3</a:t>
            </a:r>
            <a:endParaRPr lang="en-US" sz="24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3"/>
          <p:cNvSpPr txBox="1">
            <a:spLocks noChangeArrowheads="1"/>
          </p:cNvSpPr>
          <p:nvPr/>
        </p:nvSpPr>
        <p:spPr bwMode="auto">
          <a:xfrm>
            <a:off x="395288" y="836613"/>
            <a:ext cx="806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sr-Cyrl-RS" sz="2400" b="1" dirty="0" smtClean="0">
                <a:latin typeface="Calibri" pitchFamily="34" charset="0"/>
              </a:rPr>
              <a:t>Како финансијско пословање  здравствених установа виде медији </a:t>
            </a:r>
            <a:r>
              <a:rPr lang="sr-Cyrl-RS" sz="2400" dirty="0" smtClean="0">
                <a:latin typeface="Calibri" pitchFamily="34" charset="0"/>
              </a:rPr>
              <a:t>  </a:t>
            </a:r>
            <a:endParaRPr lang="sr-Cyrl-RS" sz="2400" dirty="0">
              <a:latin typeface="Calibri" pitchFamily="34" charset="0"/>
            </a:endParaRPr>
          </a:p>
        </p:txBody>
      </p:sp>
      <p:pic>
        <p:nvPicPr>
          <p:cNvPr id="43011" name="Picture 3" descr="C:\Documents and Settings\komora03\My Documents\dr 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3571875"/>
            <a:ext cx="19161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C:\Documents and Settings\komora03\My Documents\mr bur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875"/>
            <a:ext cx="19208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1"/>
          <p:cNvSpPr>
            <a:spLocks noChangeArrowheads="1"/>
          </p:cNvSpPr>
          <p:nvPr/>
        </p:nvSpPr>
        <p:spPr bwMode="auto">
          <a:xfrm>
            <a:off x="755650" y="1844675"/>
            <a:ext cx="7667625" cy="1538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dirty="0">
                <a:solidFill>
                  <a:srgbClr val="DF0000"/>
                </a:solidFill>
                <a:latin typeface="inherit"/>
              </a:rPr>
              <a:t>U DUGU NEVEROVATNIH 100 MILIONA EVRA </a:t>
            </a:r>
          </a:p>
          <a:p>
            <a:pPr algn="ctr"/>
            <a:r>
              <a:rPr lang="en-US" dirty="0" err="1">
                <a:solidFill>
                  <a:srgbClr val="DF0000"/>
                </a:solidFill>
                <a:latin typeface="inherit"/>
              </a:rPr>
              <a:t>Umesto</a:t>
            </a:r>
            <a:r>
              <a:rPr lang="en-US" dirty="0">
                <a:solidFill>
                  <a:srgbClr val="DF0000"/>
                </a:solidFill>
                <a:latin typeface="inherit"/>
              </a:rPr>
              <a:t> </a:t>
            </a:r>
            <a:r>
              <a:rPr lang="en-US" dirty="0" err="1">
                <a:solidFill>
                  <a:srgbClr val="DF0000"/>
                </a:solidFill>
                <a:latin typeface="inherit"/>
              </a:rPr>
              <a:t>na</a:t>
            </a:r>
            <a:r>
              <a:rPr lang="en-US" dirty="0">
                <a:solidFill>
                  <a:srgbClr val="DF0000"/>
                </a:solidFill>
                <a:latin typeface="inherit"/>
              </a:rPr>
              <a:t> </a:t>
            </a:r>
            <a:r>
              <a:rPr lang="en-US" dirty="0" err="1">
                <a:solidFill>
                  <a:srgbClr val="DF0000"/>
                </a:solidFill>
                <a:latin typeface="inherit"/>
              </a:rPr>
              <a:t>lekove</a:t>
            </a:r>
            <a:r>
              <a:rPr lang="en-US" dirty="0">
                <a:solidFill>
                  <a:srgbClr val="DF0000"/>
                </a:solidFill>
                <a:latin typeface="inherit"/>
              </a:rPr>
              <a:t>, </a:t>
            </a:r>
            <a:r>
              <a:rPr lang="en-US" dirty="0" err="1">
                <a:solidFill>
                  <a:srgbClr val="DF0000"/>
                </a:solidFill>
                <a:latin typeface="inherit"/>
              </a:rPr>
              <a:t>trošili</a:t>
            </a:r>
            <a:r>
              <a:rPr lang="en-US" dirty="0">
                <a:solidFill>
                  <a:srgbClr val="DF0000"/>
                </a:solidFill>
                <a:latin typeface="inherit"/>
              </a:rPr>
              <a:t> </a:t>
            </a:r>
            <a:r>
              <a:rPr lang="en-US" dirty="0" err="1">
                <a:solidFill>
                  <a:srgbClr val="DF0000"/>
                </a:solidFill>
                <a:latin typeface="inherit"/>
              </a:rPr>
              <a:t>na</a:t>
            </a:r>
            <a:r>
              <a:rPr lang="en-US" dirty="0">
                <a:solidFill>
                  <a:srgbClr val="DF0000"/>
                </a:solidFill>
                <a:latin typeface="inherit"/>
              </a:rPr>
              <a:t> plate, </a:t>
            </a:r>
            <a:r>
              <a:rPr lang="en-US" dirty="0" err="1">
                <a:solidFill>
                  <a:srgbClr val="DF0000"/>
                </a:solidFill>
                <a:latin typeface="inherit"/>
              </a:rPr>
              <a:t>putovanja</a:t>
            </a:r>
            <a:r>
              <a:rPr lang="en-US" dirty="0">
                <a:solidFill>
                  <a:srgbClr val="DF0000"/>
                </a:solidFill>
                <a:latin typeface="inherit"/>
              </a:rPr>
              <a:t> i </a:t>
            </a:r>
            <a:r>
              <a:rPr lang="en-US" dirty="0" err="1">
                <a:solidFill>
                  <a:srgbClr val="DF0000"/>
                </a:solidFill>
                <a:latin typeface="inherit"/>
              </a:rPr>
              <a:t>stimulacije</a:t>
            </a:r>
            <a:endParaRPr lang="en-US" dirty="0">
              <a:solidFill>
                <a:srgbClr val="DF0000"/>
              </a:solidFill>
              <a:latin typeface="inherit"/>
            </a:endParaRPr>
          </a:p>
          <a:p>
            <a:pPr eaLnBrk="0" hangingPunct="0"/>
            <a:r>
              <a:rPr lang="en-US" sz="800" dirty="0">
                <a:solidFill>
                  <a:srgbClr val="666666"/>
                </a:solidFill>
                <a:latin typeface="inherit"/>
              </a:rPr>
              <a:t>15. 09. 2016 - 06:58h</a:t>
            </a:r>
            <a:endParaRPr lang="en-US" sz="1100" dirty="0">
              <a:solidFill>
                <a:srgbClr val="111111"/>
              </a:solidFill>
              <a:latin typeface="Georgia" pitchFamily="18" charset="0"/>
            </a:endParaRPr>
          </a:p>
          <a:p>
            <a:pPr eaLnBrk="0" hangingPunct="0"/>
            <a:r>
              <a:rPr lang="en-US" sz="800" dirty="0">
                <a:solidFill>
                  <a:srgbClr val="222222"/>
                </a:solidFill>
                <a:latin typeface="Trebuchet MS" pitchFamily="34" charset="0"/>
              </a:rPr>
              <a:t>|</a:t>
            </a:r>
            <a:r>
              <a:rPr lang="en-US" sz="800" dirty="0">
                <a:solidFill>
                  <a:srgbClr val="FF0000"/>
                </a:solidFill>
                <a:latin typeface="Trebuchet MS" pitchFamily="34" charset="0"/>
              </a:rPr>
              <a:t> </a:t>
            </a:r>
            <a:r>
              <a:rPr lang="en-US" sz="800" dirty="0" err="1">
                <a:solidFill>
                  <a:srgbClr val="FF0000"/>
                </a:solidFill>
                <a:latin typeface="inherit"/>
                <a:hlinkClick r:id="rId4"/>
              </a:rPr>
              <a:t>Komentara</a:t>
            </a:r>
            <a:r>
              <a:rPr lang="en-US" sz="800" dirty="0">
                <a:solidFill>
                  <a:srgbClr val="FF0000"/>
                </a:solidFill>
                <a:latin typeface="inherit"/>
                <a:hlinkClick r:id="rId4"/>
              </a:rPr>
              <a:t>: 227</a:t>
            </a:r>
            <a:endParaRPr lang="en-US" sz="1200" dirty="0">
              <a:solidFill>
                <a:srgbClr val="FF0000"/>
              </a:solidFill>
              <a:latin typeface="Georgia" pitchFamily="18" charset="0"/>
            </a:endParaRPr>
          </a:p>
          <a:p>
            <a:pPr eaLnBrk="0" hangingPunct="0"/>
            <a:r>
              <a:rPr lang="en-US" sz="1200" dirty="0" err="1">
                <a:solidFill>
                  <a:srgbClr val="000000"/>
                </a:solidFill>
                <a:latin typeface="inherit"/>
              </a:rPr>
              <a:t>Zdravstvene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inherit"/>
              </a:rPr>
              <a:t>ustanove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 u </a:t>
            </a:r>
            <a:r>
              <a:rPr lang="en-US" sz="1200" dirty="0" err="1">
                <a:solidFill>
                  <a:srgbClr val="000000"/>
                </a:solidFill>
                <a:latin typeface="inherit"/>
              </a:rPr>
              <a:t>Srbiji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inherit"/>
              </a:rPr>
              <a:t>ukupno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inherit"/>
              </a:rPr>
              <a:t>duguju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 100 </a:t>
            </a:r>
            <a:r>
              <a:rPr lang="en-US" sz="1200" dirty="0" err="1">
                <a:solidFill>
                  <a:srgbClr val="000000"/>
                </a:solidFill>
                <a:latin typeface="inherit"/>
              </a:rPr>
              <a:t>miliona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inherit"/>
              </a:rPr>
              <a:t>evra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. U </a:t>
            </a:r>
            <a:r>
              <a:rPr lang="en-US" sz="1200" dirty="0" err="1">
                <a:solidFill>
                  <a:srgbClr val="000000"/>
                </a:solidFill>
                <a:latin typeface="inherit"/>
              </a:rPr>
              <a:t>ovom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inherit"/>
              </a:rPr>
              <a:t>trenutku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 21 </a:t>
            </a:r>
            <a:r>
              <a:rPr lang="en-US" sz="1200" dirty="0" err="1">
                <a:solidFill>
                  <a:srgbClr val="000000"/>
                </a:solidFill>
                <a:latin typeface="inherit"/>
              </a:rPr>
              <a:t>zdravstvena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inherit"/>
              </a:rPr>
              <a:t>ustanova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inherit"/>
              </a:rPr>
              <a:t>suočava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 se </a:t>
            </a:r>
            <a:r>
              <a:rPr lang="en-US" sz="1200" dirty="0" err="1">
                <a:solidFill>
                  <a:srgbClr val="000000"/>
                </a:solidFill>
                <a:latin typeface="inherit"/>
              </a:rPr>
              <a:t>sa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inherit"/>
              </a:rPr>
              <a:t>blokadom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inherit"/>
              </a:rPr>
              <a:t>računa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inherit"/>
              </a:rPr>
              <a:t>Neke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 od </a:t>
            </a:r>
            <a:r>
              <a:rPr lang="en-US" sz="1200" dirty="0" err="1">
                <a:solidFill>
                  <a:srgbClr val="000000"/>
                </a:solidFill>
                <a:latin typeface="inherit"/>
              </a:rPr>
              <a:t>njih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inherit"/>
              </a:rPr>
              <a:t>nalaze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 se u </a:t>
            </a:r>
            <a:r>
              <a:rPr lang="en-US" sz="1200" dirty="0" err="1">
                <a:solidFill>
                  <a:srgbClr val="000000"/>
                </a:solidFill>
                <a:latin typeface="inherit"/>
              </a:rPr>
              <a:t>blokadi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inherit"/>
              </a:rPr>
              <a:t>čak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 tri </a:t>
            </a:r>
            <a:r>
              <a:rPr lang="en-US" sz="1200" dirty="0" err="1">
                <a:solidFill>
                  <a:srgbClr val="000000"/>
                </a:solidFill>
                <a:latin typeface="inherit"/>
              </a:rPr>
              <a:t>godine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inherit"/>
              </a:rPr>
              <a:t>dok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inherit"/>
              </a:rPr>
              <a:t>više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 od </a:t>
            </a:r>
            <a:r>
              <a:rPr lang="en-US" sz="1200" dirty="0" err="1">
                <a:solidFill>
                  <a:srgbClr val="000000"/>
                </a:solidFill>
                <a:latin typeface="inherit"/>
              </a:rPr>
              <a:t>godinu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inherit"/>
              </a:rPr>
              <a:t>dana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inherit"/>
              </a:rPr>
              <a:t>isti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 problem </a:t>
            </a:r>
            <a:r>
              <a:rPr lang="en-US" sz="1200" dirty="0" err="1">
                <a:solidFill>
                  <a:srgbClr val="000000"/>
                </a:solidFill>
                <a:latin typeface="inherit"/>
              </a:rPr>
              <a:t>ima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 11 </a:t>
            </a:r>
            <a:r>
              <a:rPr lang="en-US" sz="1200" dirty="0" err="1">
                <a:solidFill>
                  <a:srgbClr val="000000"/>
                </a:solidFill>
                <a:latin typeface="inherit"/>
              </a:rPr>
              <a:t>ustanova</a:t>
            </a:r>
            <a:r>
              <a:rPr lang="en-US" sz="1200" dirty="0">
                <a:solidFill>
                  <a:srgbClr val="000000"/>
                </a:solidFill>
                <a:latin typeface="inherit"/>
              </a:rPr>
              <a:t>.</a:t>
            </a:r>
            <a:endParaRPr lang="en-US" sz="900" dirty="0"/>
          </a:p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inherit"/>
              </a:rPr>
              <a:t>  </a:t>
            </a:r>
            <a:endParaRPr lang="en-US" sz="16800" dirty="0">
              <a:solidFill>
                <a:srgbClr val="000000"/>
              </a:solidFill>
              <a:latin typeface="inheri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500063" y="692150"/>
            <a:ext cx="835818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sr-Cyrl-RS" sz="2400" b="1" dirty="0" smtClean="0">
                <a:latin typeface="Calibri" pitchFamily="34" charset="0"/>
              </a:rPr>
              <a:t>Економски лексикон</a:t>
            </a:r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611560" y="2204864"/>
          <a:ext cx="7704856" cy="262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68413"/>
            <a:ext cx="82804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971550" y="404813"/>
            <a:ext cx="79581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sr-Cyrl-CS" b="1" dirty="0"/>
              <a:t>Укупна здравствена потрошња по становнику </a:t>
            </a:r>
            <a:r>
              <a:rPr lang="sr-Cyrl-CS" b="1" dirty="0" smtClean="0"/>
              <a:t> - 32 </a:t>
            </a:r>
            <a:r>
              <a:rPr lang="sr-Cyrl-CS" b="1" dirty="0"/>
              <a:t>од 35 </a:t>
            </a:r>
            <a:r>
              <a:rPr lang="sr-Cyrl-CS" b="1" dirty="0" smtClean="0"/>
              <a:t>земаља;</a:t>
            </a:r>
            <a:endParaRPr lang="sr-Cyrl-CS" b="1" dirty="0"/>
          </a:p>
          <a:p>
            <a:pPr algn="ctr" eaLnBrk="0" hangingPunct="0"/>
            <a:r>
              <a:rPr lang="sr-Cyrl-CS" b="1" dirty="0"/>
              <a:t>с</a:t>
            </a:r>
            <a:r>
              <a:rPr lang="sr-Cyrl-CS" b="1" dirty="0" smtClean="0"/>
              <a:t>ви </a:t>
            </a:r>
            <a:r>
              <a:rPr lang="sr-Cyrl-CS" b="1" dirty="0"/>
              <a:t>инпуту су исти: лекови, осим цене рада</a:t>
            </a:r>
            <a:endParaRPr lang="en-US" b="1" dirty="0"/>
          </a:p>
        </p:txBody>
      </p:sp>
      <p:sp>
        <p:nvSpPr>
          <p:cNvPr id="2" name="Up Arrow 1"/>
          <p:cNvSpPr/>
          <p:nvPr/>
        </p:nvSpPr>
        <p:spPr>
          <a:xfrm>
            <a:off x="1305348" y="5776006"/>
            <a:ext cx="484632" cy="7486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105273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/>
              <a:t>„</a:t>
            </a:r>
            <a:r>
              <a:rPr lang="sr-Latn-RS" sz="2400" b="1" dirty="0" smtClean="0"/>
              <a:t>Bang for the buck“ </a:t>
            </a:r>
            <a:endParaRPr lang="sr-Cyrl-RS" sz="2400" b="1" dirty="0" smtClean="0"/>
          </a:p>
          <a:p>
            <a:pPr algn="ctr"/>
            <a:r>
              <a:rPr lang="sr-Cyrl-RS" sz="2000" b="1" dirty="0" smtClean="0"/>
              <a:t>критеријум</a:t>
            </a:r>
            <a:r>
              <a:rPr lang="sr-Cyrl-RS" sz="2000" b="1" dirty="0" smtClean="0"/>
              <a:t>, односно - колико здравствених</a:t>
            </a:r>
          </a:p>
          <a:p>
            <a:pPr algn="ctr"/>
            <a:r>
              <a:rPr lang="sr-Cyrl-RS" sz="2000" b="1" dirty="0"/>
              <a:t>у</a:t>
            </a:r>
            <a:r>
              <a:rPr lang="sr-Cyrl-RS" sz="2000" b="1" dirty="0" smtClean="0"/>
              <a:t>слуга можете добити за неку количину новца (за један долар)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3068960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068959"/>
            <a:ext cx="2801888" cy="2143125"/>
          </a:xfrm>
          <a:prstGeom prst="rect">
            <a:avLst/>
          </a:prstGeom>
        </p:spPr>
      </p:pic>
      <p:sp>
        <p:nvSpPr>
          <p:cNvPr id="5" name="Curved Down Arrow 4"/>
          <p:cNvSpPr/>
          <p:nvPr/>
        </p:nvSpPr>
        <p:spPr>
          <a:xfrm>
            <a:off x="3131840" y="2391929"/>
            <a:ext cx="2520280" cy="67703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00213"/>
            <a:ext cx="8469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p Arrow 2"/>
          <p:cNvSpPr/>
          <p:nvPr/>
        </p:nvSpPr>
        <p:spPr>
          <a:xfrm>
            <a:off x="4932040" y="5456799"/>
            <a:ext cx="915988" cy="9794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sr-Latn-RS"/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539750" y="714375"/>
            <a:ext cx="8461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sr-Cyrl-CS" b="1"/>
              <a:t>Колико  здравствених услуга за 1 долар </a:t>
            </a:r>
          </a:p>
          <a:p>
            <a:pPr algn="ctr" eaLnBrk="0" hangingPunct="0"/>
            <a:r>
              <a:rPr lang="sr-Cyrl-CS" b="1"/>
              <a:t>14. место од 35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Резултат слика за kula od kar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90360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Резултат слика за kula od kar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87852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0"/>
            <a:ext cx="900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2844" y="5000636"/>
            <a:ext cx="900115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r-Cyrl-C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ХВАЛА НА ПАЖЊИ!</a:t>
            </a:r>
            <a:endParaRPr 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9750" y="620713"/>
          <a:ext cx="8000999" cy="5734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25"/>
                <a:gridCol w="3081325"/>
                <a:gridCol w="1643040"/>
                <a:gridCol w="1571630"/>
                <a:gridCol w="1285879"/>
              </a:tblGrid>
              <a:tr h="640087">
                <a:tc gridSpan="4"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“ГОТОВИНСКИ” ПОКАЗАТЕЉИ</a:t>
                      </a:r>
                      <a:r>
                        <a:rPr lang="sr-Cyrl-CS" sz="1800" baseline="0" dirty="0" smtClean="0">
                          <a:latin typeface="Calibri" pitchFamily="34" charset="0"/>
                        </a:rPr>
                        <a:t> ПОСЛОВАЊА</a:t>
                      </a:r>
                      <a:r>
                        <a:rPr lang="sr-Cyrl-CS" sz="1800" dirty="0" smtClean="0">
                          <a:latin typeface="Calibri" pitchFamily="34" charset="0"/>
                        </a:rPr>
                        <a:t>  тј.   РЕЗУЛТАТ  НА БАЗИ НОВЧАНИХ</a:t>
                      </a:r>
                      <a:r>
                        <a:rPr lang="sr-Cyrl-CS" sz="1800" baseline="0" dirty="0" smtClean="0">
                          <a:latin typeface="Calibri" pitchFamily="34" charset="0"/>
                        </a:rPr>
                        <a:t> ТОКОВА  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9" marR="91439" marT="45713" marB="4571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 sz="1800" dirty="0"/>
                    </a:p>
                  </a:txBody>
                  <a:tcPr marL="91439" marR="91439" marT="45711" marB="45711"/>
                </a:tc>
                <a:tc hMerge="1">
                  <a:txBody>
                    <a:bodyPr/>
                    <a:lstStyle/>
                    <a:p>
                      <a:endParaRPr lang="sr-Latn-RS" sz="1800" dirty="0"/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/>
                        <a:t> 9.2016</a:t>
                      </a:r>
                      <a:endParaRPr lang="sr-Latn-RS" sz="1800" dirty="0"/>
                    </a:p>
                  </a:txBody>
                  <a:tcPr marL="91439" marR="91439" marT="45713" marB="45713"/>
                </a:tc>
              </a:tr>
              <a:tr h="640087">
                <a:tc gridSpan="2">
                  <a:txBody>
                    <a:bodyPr/>
                    <a:lstStyle/>
                    <a:p>
                      <a:r>
                        <a:rPr lang="sr-Cyrl-RS" sz="1800" baseline="0" dirty="0" smtClean="0">
                          <a:latin typeface="Calibri" pitchFamily="34" charset="0"/>
                        </a:rPr>
                        <a:t> 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9" marR="91439" marT="45713" marB="45713"/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/>
                        <a:t>9.</a:t>
                      </a:r>
                      <a:r>
                        <a:rPr lang="sr-Latn-RS" sz="1800" dirty="0" smtClean="0"/>
                        <a:t>2015</a:t>
                      </a:r>
                      <a:endParaRPr lang="sr-Latn-R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/>
                        <a:t>9.</a:t>
                      </a:r>
                      <a:r>
                        <a:rPr lang="sr-Latn-RS" sz="1800" dirty="0" smtClean="0"/>
                        <a:t>2016</a:t>
                      </a:r>
                      <a:endParaRPr lang="sr-Latn-RS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/>
                        <a:t>9.2016/</a:t>
                      </a:r>
                    </a:p>
                    <a:p>
                      <a:r>
                        <a:rPr lang="sr-Cyrl-CS" sz="1800" dirty="0" smtClean="0"/>
                        <a:t>9.2015 %</a:t>
                      </a:r>
                      <a:endParaRPr lang="sr-Latn-RS" sz="1800" dirty="0"/>
                    </a:p>
                  </a:txBody>
                  <a:tcPr marL="91439" marR="91439" marT="45713" marB="45713"/>
                </a:tc>
              </a:tr>
              <a:tr h="914417"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1.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latin typeface="Calibri" pitchFamily="34" charset="0"/>
                        </a:rPr>
                        <a:t>Текући приходи и примања од продаје нефинансијске имовине 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/>
                        <a:t>146,531.020</a:t>
                      </a:r>
                      <a:endParaRPr lang="sr-Latn-RS" sz="1800" b="1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/>
                        <a:t>150,135.334</a:t>
                      </a:r>
                      <a:endParaRPr lang="sr-Latn-RS" sz="1800" b="1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r"/>
                      <a:endParaRPr lang="sr-Latn-RS" sz="1800" b="1" dirty="0"/>
                    </a:p>
                  </a:txBody>
                  <a:tcPr marL="91439" marR="91439" marT="45713" marB="45713"/>
                </a:tc>
              </a:tr>
              <a:tr h="365756">
                <a:tc>
                  <a:txBody>
                    <a:bodyPr/>
                    <a:lstStyle/>
                    <a:p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sr-Cyrl-CS" sz="1800" i="1" dirty="0" smtClean="0">
                          <a:latin typeface="Calibri" pitchFamily="34" charset="0"/>
                        </a:rPr>
                        <a:t>Текући приходи</a:t>
                      </a:r>
                      <a:endParaRPr lang="sr-Latn-RS" sz="1800" i="1" dirty="0">
                        <a:latin typeface="Calibri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i="1" dirty="0" smtClean="0"/>
                        <a:t>     83,12%</a:t>
                      </a:r>
                      <a:endParaRPr lang="sr-Latn-RS" sz="1800" i="1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i="1" dirty="0" smtClean="0"/>
                        <a:t>    94,71 %</a:t>
                      </a:r>
                      <a:endParaRPr lang="sr-Latn-RS" sz="1800" i="1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r"/>
                      <a:endParaRPr lang="sr-Latn-RS" sz="1800" b="1" dirty="0"/>
                    </a:p>
                  </a:txBody>
                  <a:tcPr marL="91439" marR="91439" marT="45713" marB="45713"/>
                </a:tc>
              </a:tr>
              <a:tr h="640087">
                <a:tc>
                  <a:txBody>
                    <a:bodyPr/>
                    <a:lstStyle/>
                    <a:p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sr-Cyrl-CS" sz="1800" i="1" dirty="0" smtClean="0">
                          <a:latin typeface="Calibri" pitchFamily="34" charset="0"/>
                        </a:rPr>
                        <a:t>Примања од продаје нефинансијске имовине</a:t>
                      </a:r>
                      <a:endParaRPr lang="sr-Latn-RS" sz="1800" i="1" dirty="0">
                        <a:latin typeface="Calibri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i="1" dirty="0" smtClean="0"/>
                        <a:t>16,88 %</a:t>
                      </a:r>
                      <a:endParaRPr lang="sr-Latn-RS" sz="1800" i="1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i="1" dirty="0" smtClean="0"/>
                        <a:t>*5,29 %</a:t>
                      </a:r>
                      <a:endParaRPr lang="sr-Latn-RS" sz="1800" i="1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r"/>
                      <a:endParaRPr lang="sr-Latn-RS" sz="1800" dirty="0"/>
                    </a:p>
                  </a:txBody>
                  <a:tcPr marL="91439" marR="91439" marT="45713" marB="45713"/>
                </a:tc>
              </a:tr>
              <a:tr h="887687"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latin typeface="Calibri" pitchFamily="34" charset="0"/>
                        </a:rPr>
                        <a:t>2.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latin typeface="Calibri" pitchFamily="34" charset="0"/>
                        </a:rPr>
                        <a:t>Текући расходи и издаци за нефинансијску</a:t>
                      </a:r>
                      <a:r>
                        <a:rPr lang="sr-Cyrl-RS" sz="1800" b="1" baseline="0" dirty="0" smtClean="0">
                          <a:latin typeface="Calibri" pitchFamily="34" charset="0"/>
                        </a:rPr>
                        <a:t> имовину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/>
                        <a:t>145,593.732</a:t>
                      </a:r>
                      <a:endParaRPr lang="sr-Latn-RS" sz="1800" b="1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/>
                        <a:t>149,596.682</a:t>
                      </a:r>
                      <a:endParaRPr lang="sr-Latn-RS" sz="1800" b="1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r"/>
                      <a:endParaRPr lang="sr-Latn-RS" sz="1800" b="1" dirty="0"/>
                    </a:p>
                  </a:txBody>
                  <a:tcPr marL="91439" marR="91439" marT="45713" marB="45713"/>
                </a:tc>
              </a:tr>
              <a:tr h="365756">
                <a:tc>
                  <a:txBody>
                    <a:bodyPr/>
                    <a:lstStyle/>
                    <a:p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sr-Cyrl-CS" sz="1800" i="1" dirty="0" smtClean="0">
                          <a:latin typeface="Calibri" pitchFamily="34" charset="0"/>
                        </a:rPr>
                        <a:t>Текући расходи</a:t>
                      </a:r>
                      <a:endParaRPr lang="sr-Latn-RS" sz="1800" i="1" dirty="0">
                        <a:latin typeface="Calibri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i="1" dirty="0" smtClean="0"/>
                        <a:t>84,45 %</a:t>
                      </a:r>
                      <a:endParaRPr lang="sr-Latn-RS" sz="1800" i="1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i="1" dirty="0" smtClean="0"/>
                        <a:t>94,08 %</a:t>
                      </a:r>
                      <a:endParaRPr lang="sr-Latn-RS" sz="1800" i="1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r"/>
                      <a:endParaRPr lang="sr-Latn-RS" sz="1800" dirty="0"/>
                    </a:p>
                  </a:txBody>
                  <a:tcPr marL="91439" marR="91439" marT="45713" marB="45713"/>
                </a:tc>
              </a:tr>
              <a:tr h="640087">
                <a:tc>
                  <a:txBody>
                    <a:bodyPr/>
                    <a:lstStyle/>
                    <a:p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sr-Cyrl-CS" sz="1800" i="1" dirty="0" smtClean="0">
                          <a:latin typeface="Calibri" pitchFamily="34" charset="0"/>
                        </a:rPr>
                        <a:t> Издаци за нефинансијску имовину</a:t>
                      </a:r>
                      <a:endParaRPr lang="sr-Latn-RS" sz="1800" i="1" dirty="0">
                        <a:latin typeface="Calibri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i="1" dirty="0" smtClean="0"/>
                        <a:t> 16,88 %</a:t>
                      </a:r>
                      <a:endParaRPr lang="sr-Latn-RS" sz="1800" i="1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i="1" dirty="0" smtClean="0"/>
                        <a:t>*5,92 %</a:t>
                      </a:r>
                      <a:endParaRPr lang="sr-Latn-RS" sz="1800" i="1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r"/>
                      <a:endParaRPr lang="sr-Latn-RS" sz="1800" dirty="0"/>
                    </a:p>
                  </a:txBody>
                  <a:tcPr marL="91439" marR="91439" marT="45713" marB="45713"/>
                </a:tc>
              </a:tr>
              <a:tr h="640087">
                <a:tc>
                  <a:txBody>
                    <a:bodyPr/>
                    <a:lstStyle/>
                    <a:p>
                      <a:r>
                        <a:rPr lang="sr-Cyrl-CS" sz="1800" b="1" dirty="0" smtClean="0">
                          <a:latin typeface="Calibri" pitchFamily="34" charset="0"/>
                        </a:rPr>
                        <a:t>3.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sr-Cyrl-RS" sz="1800" b="1" baseline="0" dirty="0" smtClean="0">
                          <a:latin typeface="Calibri" pitchFamily="34" charset="0"/>
                        </a:rPr>
                        <a:t>Суфицит – након кориговања 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/>
                        <a:t>  889.573</a:t>
                      </a:r>
                      <a:endParaRPr lang="sr-Latn-RS" sz="1800" b="1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/>
                        <a:t> 520.693</a:t>
                      </a:r>
                      <a:endParaRPr lang="sr-Latn-RS" sz="1800" b="1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r"/>
                      <a:endParaRPr lang="sr-Latn-RS" sz="1800" b="1" dirty="0"/>
                    </a:p>
                  </a:txBody>
                  <a:tcPr marL="91439" marR="91439" marT="45713" marB="45713"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7164388" y="1989138"/>
            <a:ext cx="1368425" cy="698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sr-Cyrl-CS" b="1" dirty="0"/>
              <a:t> </a:t>
            </a:r>
            <a:r>
              <a:rPr lang="sr-Cyrl-CS" b="1" dirty="0">
                <a:solidFill>
                  <a:srgbClr val="FFFF00"/>
                </a:solidFill>
              </a:rPr>
              <a:t>+ 2,46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164388" y="2781300"/>
            <a:ext cx="1439862" cy="5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sr-Cyrl-CS" b="1" dirty="0">
                <a:solidFill>
                  <a:srgbClr val="FFFF00"/>
                </a:solidFill>
              </a:rPr>
              <a:t>+16,74</a:t>
            </a:r>
            <a:endParaRPr lang="sr-Latn-RS" b="1" dirty="0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235825" y="3860800"/>
            <a:ext cx="1296988" cy="720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sr-Cyrl-CS" b="1" dirty="0">
                <a:solidFill>
                  <a:srgbClr val="FFFF00"/>
                </a:solidFill>
              </a:rPr>
              <a:t> + 2,75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235825" y="5732463"/>
            <a:ext cx="1584325" cy="649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sr-Cyrl-CS" b="1" dirty="0">
              <a:solidFill>
                <a:srgbClr val="FFFF00"/>
              </a:solidFill>
            </a:endParaRPr>
          </a:p>
          <a:p>
            <a:pPr algn="ctr" eaLnBrk="0" hangingPunct="0">
              <a:defRPr/>
            </a:pPr>
            <a:r>
              <a:rPr lang="sr-Cyrl-CS" b="1" dirty="0">
                <a:solidFill>
                  <a:srgbClr val="FFFF00"/>
                </a:solidFill>
              </a:rPr>
              <a:t>-41,47%</a:t>
            </a:r>
            <a:endParaRPr lang="sr-Latn-RS" b="1" dirty="0">
              <a:solidFill>
                <a:srgbClr val="FFFF00"/>
              </a:solidFill>
            </a:endParaRPr>
          </a:p>
          <a:p>
            <a:pPr algn="ctr" eaLnBrk="0" hangingPunct="0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0825" y="1700213"/>
          <a:ext cx="8568951" cy="4022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951"/>
                <a:gridCol w="2856060"/>
                <a:gridCol w="1510596"/>
                <a:gridCol w="1503356"/>
                <a:gridCol w="1277826"/>
                <a:gridCol w="977162"/>
              </a:tblGrid>
              <a:tr h="914262">
                <a:tc gridSpan="2"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Укупни приходи и примања  - по врсти - динамика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692" marB="45692"/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9.2015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692" marB="45692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9.2016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692" marB="45692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Учешће у УП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692" marB="45692"/>
                </a:tc>
                <a:tc>
                  <a:txBody>
                    <a:bodyPr/>
                    <a:lstStyle/>
                    <a:p>
                      <a:r>
                        <a:rPr lang="sr-Cyrl-CS" sz="1600" dirty="0" smtClean="0">
                          <a:latin typeface="Calibri" pitchFamily="34" charset="0"/>
                        </a:rPr>
                        <a:t>Индекс %</a:t>
                      </a:r>
                      <a:endParaRPr lang="sr-Latn-RS" sz="1600" dirty="0">
                        <a:latin typeface="Calibri" pitchFamily="34" charset="0"/>
                      </a:endParaRPr>
                    </a:p>
                  </a:txBody>
                  <a:tcPr marL="91429" marR="91429" marT="45692" marB="45692"/>
                </a:tc>
              </a:tr>
              <a:tr h="639970"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А.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692" marB="45692"/>
                </a:tc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latin typeface="Calibri" pitchFamily="34" charset="0"/>
                        </a:rPr>
                        <a:t>Укупни</a:t>
                      </a:r>
                      <a:r>
                        <a:rPr lang="sr-Cyrl-RS" sz="1800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sr-Cyrl-RS" sz="1800" b="1" dirty="0" smtClean="0">
                          <a:latin typeface="Calibri" pitchFamily="34" charset="0"/>
                        </a:rPr>
                        <a:t>приходи и примања 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29" marR="91429" marT="45692" marB="45692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146.615,547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692" marB="45692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150.245,866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692" marB="45692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   100%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692" marB="45692"/>
                </a:tc>
                <a:tc>
                  <a:txBody>
                    <a:bodyPr/>
                    <a:lstStyle/>
                    <a:p>
                      <a:pPr algn="r"/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29" marR="91429" marT="45692" marB="45692"/>
                </a:tc>
              </a:tr>
              <a:tr h="639970"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1.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692" marB="45692"/>
                </a:tc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latin typeface="Calibri" pitchFamily="34" charset="0"/>
                        </a:rPr>
                        <a:t>Текући</a:t>
                      </a:r>
                      <a:r>
                        <a:rPr lang="sr-Cyrl-RS" sz="1800" b="1" baseline="0" dirty="0" smtClean="0">
                          <a:latin typeface="Calibri" pitchFamily="34" charset="0"/>
                        </a:rPr>
                        <a:t> приходи*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29" marR="91429" marT="45692" marB="45692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121.797,702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692" marB="45692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142.187.736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692" marB="45692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    94,64 %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692" marB="45692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>
                          <a:latin typeface="Calibri" pitchFamily="34" charset="0"/>
                        </a:rPr>
                        <a:t> 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29" marR="91429" marT="45692" marB="45692"/>
                </a:tc>
              </a:tr>
              <a:tr h="639970"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2.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692" marB="45692"/>
                </a:tc>
                <a:tc>
                  <a:txBody>
                    <a:bodyPr/>
                    <a:lstStyle/>
                    <a:p>
                      <a:r>
                        <a:rPr lang="sr-Cyrl-RS" sz="1800" b="1" dirty="0" smtClean="0">
                          <a:latin typeface="Calibri" pitchFamily="34" charset="0"/>
                        </a:rPr>
                        <a:t>Примања од продаје нефин. </a:t>
                      </a:r>
                      <a:r>
                        <a:rPr lang="sr-Cyrl-CS" sz="1800" b="1" dirty="0" smtClean="0">
                          <a:latin typeface="Calibri" pitchFamily="34" charset="0"/>
                        </a:rPr>
                        <a:t>и</a:t>
                      </a:r>
                      <a:r>
                        <a:rPr lang="sr-Cyrl-RS" sz="1800" b="1" dirty="0" smtClean="0">
                          <a:latin typeface="Calibri" pitchFamily="34" charset="0"/>
                        </a:rPr>
                        <a:t>мовине*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29" marR="91429" marT="45692" marB="45692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24.733,318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692" marB="45692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7.947,958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692" marB="45692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5,29%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692" marB="45692"/>
                </a:tc>
                <a:tc>
                  <a:txBody>
                    <a:bodyPr/>
                    <a:lstStyle/>
                    <a:p>
                      <a:pPr algn="r"/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29" marR="91429" marT="45692" marB="45692"/>
                </a:tc>
              </a:tr>
              <a:tr h="1188554"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3.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692" marB="456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b="1" dirty="0" smtClean="0">
                          <a:latin typeface="Calibri" pitchFamily="34" charset="0"/>
                        </a:rPr>
                        <a:t>Примања од задуживања и продаје нефин. имовине</a:t>
                      </a:r>
                      <a:endParaRPr lang="sr-Latn-RS" sz="1800" b="1" dirty="0" smtClean="0">
                        <a:latin typeface="Calibri" pitchFamily="34" charset="0"/>
                      </a:endParaRPr>
                    </a:p>
                    <a:p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29" marR="91429" marT="45692" marB="45692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84,527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692" marB="45692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110,532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692" marB="45692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0,07%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29" marR="91429" marT="45692" marB="45692"/>
                </a:tc>
                <a:tc>
                  <a:txBody>
                    <a:bodyPr/>
                    <a:lstStyle/>
                    <a:p>
                      <a:pPr algn="r"/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29" marR="91429" marT="45692" marB="45692"/>
                </a:tc>
              </a:tr>
            </a:tbl>
          </a:graphicData>
        </a:graphic>
      </p:graphicFrame>
      <p:sp>
        <p:nvSpPr>
          <p:cNvPr id="14381" name="TextBox 2"/>
          <p:cNvSpPr txBox="1">
            <a:spLocks noChangeArrowheads="1"/>
          </p:cNvSpPr>
          <p:nvPr/>
        </p:nvSpPr>
        <p:spPr bwMode="auto">
          <a:xfrm>
            <a:off x="357188" y="857250"/>
            <a:ext cx="857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sr-Cyrl-CS" sz="2000" b="1">
                <a:latin typeface="Calibri" pitchFamily="34" charset="0"/>
              </a:rPr>
              <a:t>1. АНАЛИЗА ПРИХОДА И ПРИМАЊА  - ПО ВРСТАМА И ИЗВОРИМА 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14382" name="TextBox 3"/>
          <p:cNvSpPr txBox="1">
            <a:spLocks noChangeArrowheads="1"/>
          </p:cNvSpPr>
          <p:nvPr/>
        </p:nvSpPr>
        <p:spPr bwMode="auto">
          <a:xfrm>
            <a:off x="684213" y="5949950"/>
            <a:ext cx="7083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r-Cyrl-CS" dirty="0"/>
              <a:t>* </a:t>
            </a:r>
            <a:r>
              <a:rPr lang="sr-Cyrl-CS" dirty="0">
                <a:latin typeface="Calibri" pitchFamily="34" charset="0"/>
              </a:rPr>
              <a:t>Промена начина исказивања прихода од продаје лекова и помагала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596188" y="2636838"/>
            <a:ext cx="1130300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defRPr/>
            </a:pPr>
            <a:r>
              <a:rPr lang="sr-Cyrl-CS" b="1" dirty="0">
                <a:solidFill>
                  <a:srgbClr val="FFFF00"/>
                </a:solidFill>
              </a:rPr>
              <a:t>+2,48</a:t>
            </a:r>
            <a:endParaRPr lang="sr-Latn-RS" b="1" dirty="0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451725" y="3357563"/>
            <a:ext cx="1347788" cy="625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sr-Cyrl-CS" b="1" dirty="0">
                <a:solidFill>
                  <a:srgbClr val="FFFF00"/>
                </a:solidFill>
              </a:rPr>
              <a:t>+16,74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524750" y="4005263"/>
            <a:ext cx="1274763" cy="698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defRPr/>
            </a:pPr>
            <a:r>
              <a:rPr lang="sr-Cyrl-CS" b="1" dirty="0">
                <a:solidFill>
                  <a:srgbClr val="FFFF00"/>
                </a:solidFill>
              </a:rPr>
              <a:t>-67,87</a:t>
            </a:r>
            <a:endParaRPr lang="sr-Latn-RS" b="1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451725" y="4724400"/>
            <a:ext cx="1347788" cy="698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defRPr/>
            </a:pPr>
            <a:r>
              <a:rPr lang="sr-Cyrl-CS" b="1" dirty="0">
                <a:solidFill>
                  <a:srgbClr val="FFFF00"/>
                </a:solidFill>
              </a:rPr>
              <a:t>+30,77</a:t>
            </a:r>
            <a:endParaRPr lang="sr-Latn-R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71550" y="1557338"/>
          <a:ext cx="7316788" cy="3152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101"/>
                <a:gridCol w="3077655"/>
                <a:gridCol w="1200554"/>
                <a:gridCol w="1343900"/>
                <a:gridCol w="1194578"/>
              </a:tblGrid>
              <a:tr h="89869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800" b="1" baseline="0" dirty="0" smtClean="0">
                          <a:latin typeface="Calibri" pitchFamily="34" charset="0"/>
                        </a:rPr>
                        <a:t>Динамика и структура</a:t>
                      </a:r>
                      <a:endParaRPr lang="en-US" sz="1800" b="1" dirty="0" smtClean="0">
                        <a:latin typeface="Calibri" pitchFamily="34" charset="0"/>
                      </a:endParaRPr>
                    </a:p>
                    <a:p>
                      <a:r>
                        <a:rPr lang="sr-Cyrl-CS" sz="1800" b="1" dirty="0" smtClean="0">
                          <a:latin typeface="Calibri" pitchFamily="34" charset="0"/>
                        </a:rPr>
                        <a:t>укупних</a:t>
                      </a:r>
                      <a:r>
                        <a:rPr lang="sr-Cyrl-CS" sz="1800" b="1" baseline="0" dirty="0" smtClean="0">
                          <a:latin typeface="Calibri" pitchFamily="34" charset="0"/>
                        </a:rPr>
                        <a:t> прихода и примања – по изворима </a:t>
                      </a: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sr-Cyrl-CS" sz="1800" dirty="0" smtClean="0">
                        <a:latin typeface="Calibri" pitchFamily="34" charset="0"/>
                      </a:endParaRPr>
                    </a:p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9.2015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sr-Cyrl-CS" sz="1400" dirty="0" smtClean="0">
                        <a:latin typeface="Calibri" pitchFamily="34" charset="0"/>
                      </a:endParaRPr>
                    </a:p>
                    <a:p>
                      <a:r>
                        <a:rPr lang="sr-Cyrl-CS" sz="1400" dirty="0" smtClean="0">
                          <a:latin typeface="Calibri" pitchFamily="34" charset="0"/>
                        </a:rPr>
                        <a:t>9.2016 структура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sr-Cyrl-CS" sz="1400" dirty="0" smtClean="0">
                        <a:latin typeface="Calibri" pitchFamily="34" charset="0"/>
                      </a:endParaRPr>
                    </a:p>
                    <a:p>
                      <a:r>
                        <a:rPr lang="sr-Cyrl-CS" sz="1400" dirty="0" smtClean="0">
                          <a:latin typeface="Calibri" pitchFamily="34" charset="0"/>
                        </a:rPr>
                        <a:t>индекс % динамика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91445" marR="91445" marT="45723" marB="45723"/>
                </a:tc>
              </a:tr>
              <a:tr h="476256">
                <a:tc>
                  <a:txBody>
                    <a:bodyPr/>
                    <a:lstStyle/>
                    <a:p>
                      <a:r>
                        <a:rPr lang="sr-Cyrl-CS" sz="1600" dirty="0" smtClean="0"/>
                        <a:t>1.</a:t>
                      </a:r>
                      <a:endParaRPr lang="en-US" sz="16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Укупни приходи и примања 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400" dirty="0" smtClean="0">
                          <a:latin typeface="Calibri" pitchFamily="34" charset="0"/>
                        </a:rPr>
                        <a:t>146.615.547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sr-Cyrl-CS" sz="1400" dirty="0" smtClean="0">
                          <a:latin typeface="Calibri" pitchFamily="34" charset="0"/>
                        </a:rPr>
                        <a:t>150.245.866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91445" marR="91445" marT="45723" marB="45723"/>
                </a:tc>
              </a:tr>
              <a:tr h="365765">
                <a:tc>
                  <a:txBody>
                    <a:bodyPr/>
                    <a:lstStyle/>
                    <a:p>
                      <a:r>
                        <a:rPr lang="sr-Cyrl-CS" sz="1600" dirty="0" smtClean="0"/>
                        <a:t>1.1.</a:t>
                      </a:r>
                      <a:endParaRPr lang="en-US" sz="16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sr-Cyrl-CS" sz="1800" b="0" dirty="0" smtClean="0">
                          <a:latin typeface="Calibri" pitchFamily="34" charset="0"/>
                        </a:rPr>
                        <a:t>из</a:t>
                      </a:r>
                      <a:r>
                        <a:rPr lang="sr-Cyrl-CS" sz="1800" b="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sr-Cyrl-CS" sz="1800" b="0" dirty="0" smtClean="0">
                          <a:latin typeface="Calibri" pitchFamily="34" charset="0"/>
                        </a:rPr>
                        <a:t> буџета.... *</a:t>
                      </a:r>
                      <a:endParaRPr lang="en-US" sz="1800" b="0" dirty="0">
                        <a:latin typeface="Calibri" pitchFamily="34" charset="0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0" dirty="0" smtClean="0">
                          <a:latin typeface="Calibri" pitchFamily="34" charset="0"/>
                        </a:rPr>
                        <a:t>2,28%</a:t>
                      </a:r>
                      <a:endParaRPr lang="en-US" sz="1800" b="0" dirty="0">
                        <a:latin typeface="Calibri" pitchFamily="34" charset="0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0" dirty="0" smtClean="0">
                          <a:latin typeface="Calibri" pitchFamily="34" charset="0"/>
                        </a:rPr>
                        <a:t>3,22%</a:t>
                      </a:r>
                      <a:endParaRPr lang="en-US" sz="1800" b="0" dirty="0">
                        <a:latin typeface="Calibri" pitchFamily="34" charset="0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0" dirty="0" smtClean="0">
                          <a:latin typeface="Calibri" pitchFamily="34" charset="0"/>
                        </a:rPr>
                        <a:t>  +44,50*</a:t>
                      </a:r>
                      <a:endParaRPr lang="en-US" sz="1800" b="0" dirty="0">
                        <a:latin typeface="Calibri" pitchFamily="34" charset="0"/>
                      </a:endParaRPr>
                    </a:p>
                  </a:txBody>
                  <a:tcPr marL="91445" marR="91445" marT="45723" marB="45723"/>
                </a:tc>
              </a:tr>
              <a:tr h="365765">
                <a:tc>
                  <a:txBody>
                    <a:bodyPr/>
                    <a:lstStyle/>
                    <a:p>
                      <a:r>
                        <a:rPr lang="sr-Cyrl-CS" sz="1600" dirty="0" smtClean="0"/>
                        <a:t>1.2.</a:t>
                      </a:r>
                      <a:endParaRPr lang="en-US" sz="16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sr-Cyrl-CS" sz="1800" b="1" dirty="0" smtClean="0">
                          <a:latin typeface="Calibri" pitchFamily="34" charset="0"/>
                        </a:rPr>
                        <a:t>од</a:t>
                      </a:r>
                      <a:r>
                        <a:rPr lang="sr-Cyrl-CS" sz="1800" b="1" baseline="0" dirty="0" smtClean="0">
                          <a:latin typeface="Calibri" pitchFamily="34" charset="0"/>
                        </a:rPr>
                        <a:t> ООСО (РФЗО)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>
                          <a:latin typeface="Calibri" pitchFamily="34" charset="0"/>
                        </a:rPr>
                        <a:t>85,34%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>
                          <a:latin typeface="Calibri" pitchFamily="34" charset="0"/>
                        </a:rPr>
                        <a:t>84,93%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>
                          <a:latin typeface="Calibri" pitchFamily="34" charset="0"/>
                        </a:rPr>
                        <a:t>+1,99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 marL="91445" marR="91445" marT="45723" marB="45723"/>
                </a:tc>
              </a:tr>
              <a:tr h="390561">
                <a:tc>
                  <a:txBody>
                    <a:bodyPr/>
                    <a:lstStyle/>
                    <a:p>
                      <a:r>
                        <a:rPr lang="sr-Cyrl-RS" sz="1600" dirty="0" smtClean="0"/>
                        <a:t>1.3.</a:t>
                      </a:r>
                      <a:endParaRPr lang="en-US" sz="16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b="0" dirty="0" smtClean="0">
                          <a:latin typeface="Calibri" pitchFamily="34" charset="0"/>
                        </a:rPr>
                        <a:t>из</a:t>
                      </a:r>
                      <a:r>
                        <a:rPr lang="sr-Cyrl-RS" sz="1800" b="0" baseline="0" dirty="0" smtClean="0">
                          <a:latin typeface="Calibri" pitchFamily="34" charset="0"/>
                        </a:rPr>
                        <a:t> донација и помоћи</a:t>
                      </a:r>
                      <a:endParaRPr lang="en-US" sz="1800" b="0" dirty="0" smtClean="0">
                        <a:latin typeface="Calibri" pitchFamily="34" charset="0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0,23%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0" i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0,15%</a:t>
                      </a:r>
                      <a:endParaRPr lang="en-US" sz="1800" b="0" i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0" i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-34,3 </a:t>
                      </a:r>
                      <a:endParaRPr lang="en-US" sz="1800" b="0" i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1445" marR="91445" marT="45723" marB="45723"/>
                </a:tc>
              </a:tr>
              <a:tr h="640084">
                <a:tc>
                  <a:txBody>
                    <a:bodyPr/>
                    <a:lstStyle/>
                    <a:p>
                      <a:r>
                        <a:rPr lang="sr-Cyrl-CS" sz="1600" dirty="0" smtClean="0"/>
                        <a:t>1.4.</a:t>
                      </a:r>
                      <a:endParaRPr lang="en-US" sz="16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800" b="1" dirty="0" smtClean="0">
                          <a:latin typeface="Calibri" pitchFamily="34" charset="0"/>
                        </a:rPr>
                        <a:t>из осталих извора (сопствени)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>
                          <a:latin typeface="Calibri" pitchFamily="34" charset="0"/>
                        </a:rPr>
                        <a:t>12,15%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>
                          <a:latin typeface="Calibri" pitchFamily="34" charset="0"/>
                        </a:rPr>
                        <a:t>11,70%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>
                          <a:latin typeface="Calibri" pitchFamily="34" charset="0"/>
                        </a:rPr>
                        <a:t>-1,30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 marL="91445" marR="91445" marT="45723" marB="45723"/>
                </a:tc>
              </a:tr>
            </a:tbl>
          </a:graphicData>
        </a:graphic>
      </p:graphicFrame>
      <p:sp>
        <p:nvSpPr>
          <p:cNvPr id="15406" name="TextBox 2"/>
          <p:cNvSpPr txBox="1">
            <a:spLocks noChangeArrowheads="1"/>
          </p:cNvSpPr>
          <p:nvPr/>
        </p:nvSpPr>
        <p:spPr bwMode="auto">
          <a:xfrm>
            <a:off x="1000125" y="4929188"/>
            <a:ext cx="7042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r-Cyrl-CS" dirty="0"/>
              <a:t>* </a:t>
            </a:r>
            <a:r>
              <a:rPr lang="sr-Cyrl-CS" dirty="0">
                <a:latin typeface="Calibri" pitchFamily="34" charset="0"/>
              </a:rPr>
              <a:t>1.1. Утицај: трансфери за исплату отпремнина и помоћи у здравству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846600"/>
              </p:ext>
            </p:extLst>
          </p:nvPr>
        </p:nvGraphicFramePr>
        <p:xfrm>
          <a:off x="611559" y="2060848"/>
          <a:ext cx="7848873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840"/>
                <a:gridCol w="2938348"/>
                <a:gridCol w="962802"/>
                <a:gridCol w="818381"/>
                <a:gridCol w="1137390"/>
                <a:gridCol w="1008112"/>
              </a:tblGrid>
              <a:tr h="1550476">
                <a:tc gridSpan="4">
                  <a:txBody>
                    <a:bodyPr/>
                    <a:lstStyle/>
                    <a:p>
                      <a:pPr algn="ctr"/>
                      <a:r>
                        <a:rPr lang="sr-Cyrl-RS" sz="2000" dirty="0" smtClean="0">
                          <a:latin typeface="Calibri" pitchFamily="34" charset="0"/>
                        </a:rPr>
                        <a:t>Укупни приходи и примања од продаје нефинансијске</a:t>
                      </a:r>
                      <a:r>
                        <a:rPr lang="sr-Cyrl-RS" sz="2000" baseline="0" dirty="0" smtClean="0">
                          <a:latin typeface="Calibri" pitchFamily="34" charset="0"/>
                        </a:rPr>
                        <a:t> имовине – по изворима</a:t>
                      </a:r>
                      <a:endParaRPr lang="sr-Latn-RS" sz="2000" dirty="0">
                        <a:latin typeface="Calibri" pitchFamily="34" charset="0"/>
                      </a:endParaRPr>
                    </a:p>
                  </a:txBody>
                  <a:tcPr marL="91445" marR="91445" marT="45717" marB="45717"/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9.2016</a:t>
                      </a:r>
                      <a:endParaRPr lang="sr-Latn-RS" sz="2000" dirty="0">
                        <a:latin typeface="Calibri" pitchFamily="34" charset="0"/>
                      </a:endParaRPr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endParaRPr lang="sr-Latn-RS" sz="1300" dirty="0">
                        <a:latin typeface="Calibri" pitchFamily="34" charset="0"/>
                      </a:endParaRPr>
                    </a:p>
                  </a:txBody>
                  <a:tcPr marL="91445" marR="91445" marT="45717" marB="45717"/>
                </a:tc>
              </a:tr>
              <a:tr h="808938">
                <a:tc>
                  <a:txBody>
                    <a:bodyPr/>
                    <a:lstStyle/>
                    <a:p>
                      <a:endParaRPr lang="sr-Latn-RS" sz="1800" dirty="0"/>
                    </a:p>
                  </a:txBody>
                  <a:tcPr marL="91445" marR="91445" marT="45717" marB="4571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CS" sz="2000" dirty="0" smtClean="0">
                          <a:latin typeface="Calibri" pitchFamily="34" charset="0"/>
                        </a:rPr>
                        <a:t>Тип установе</a:t>
                      </a:r>
                      <a:endParaRPr lang="sr-Latn-RS" sz="2000" dirty="0">
                        <a:latin typeface="Calibri" pitchFamily="34" charset="0"/>
                      </a:endParaRPr>
                    </a:p>
                  </a:txBody>
                  <a:tcPr marL="91445" marR="91445" marT="45717" marB="4571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r-Cyrl-C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Буџет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r-Cyrl-C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ООСС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r-Cyrl-C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Донације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r-Cyrl-C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Остали</a:t>
                      </a:r>
                      <a:r>
                        <a:rPr lang="sr-Cyrl-C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sr-Cyrl-C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извори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</a:tr>
              <a:tr h="808938">
                <a:tc>
                  <a:txBody>
                    <a:bodyPr/>
                    <a:lstStyle/>
                    <a:p>
                      <a:endParaRPr lang="sr-Latn-RS" sz="2000" b="1" dirty="0">
                        <a:latin typeface="+mn-lt"/>
                      </a:endParaRPr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r>
                        <a:rPr lang="sr-Cyrl-CS" sz="2000" b="1" dirty="0" smtClean="0">
                          <a:latin typeface="Calibri" pitchFamily="34" charset="0"/>
                        </a:rPr>
                        <a:t>Укупно</a:t>
                      </a:r>
                      <a:endParaRPr lang="sr-Latn-RS" sz="2000" b="1" dirty="0">
                        <a:latin typeface="Calibri" pitchFamily="34" charset="0"/>
                      </a:endParaRPr>
                    </a:p>
                  </a:txBody>
                  <a:tcPr marL="91445" marR="91445" marT="45717" marB="45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2000" b="1" dirty="0" smtClean="0">
                          <a:latin typeface="Calibri" pitchFamily="34" charset="0"/>
                        </a:rPr>
                        <a:t>3,22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84.93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0.15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11.70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460961"/>
              </p:ext>
            </p:extLst>
          </p:nvPr>
        </p:nvGraphicFramePr>
        <p:xfrm>
          <a:off x="539552" y="449125"/>
          <a:ext cx="7961312" cy="5238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48"/>
                <a:gridCol w="3467641"/>
                <a:gridCol w="1136234"/>
                <a:gridCol w="965798"/>
                <a:gridCol w="965798"/>
                <a:gridCol w="1030293"/>
              </a:tblGrid>
              <a:tr h="739095">
                <a:tc gridSpan="4">
                  <a:txBody>
                    <a:bodyPr/>
                    <a:lstStyle/>
                    <a:p>
                      <a:pPr algn="ctr"/>
                      <a:r>
                        <a:rPr lang="sr-Latn-RS" sz="2000" dirty="0" smtClean="0">
                          <a:latin typeface="Calibri" pitchFamily="34" charset="0"/>
                        </a:rPr>
                        <a:t>A. </a:t>
                      </a:r>
                      <a:r>
                        <a:rPr lang="sr-Cyrl-RS" sz="2000" dirty="0" smtClean="0">
                          <a:latin typeface="Calibri" pitchFamily="34" charset="0"/>
                        </a:rPr>
                        <a:t>Укупни приходи и примања од продаје нефинансијске</a:t>
                      </a:r>
                      <a:r>
                        <a:rPr lang="sr-Cyrl-RS" sz="2000" baseline="0" dirty="0" smtClean="0">
                          <a:latin typeface="Calibri" pitchFamily="34" charset="0"/>
                        </a:rPr>
                        <a:t> имовине – по изворима</a:t>
                      </a:r>
                      <a:endParaRPr lang="sr-Latn-RS" sz="2000" dirty="0">
                        <a:latin typeface="Calibri" pitchFamily="34" charset="0"/>
                      </a:endParaRPr>
                    </a:p>
                  </a:txBody>
                  <a:tcPr marL="91449" marR="91449" marT="45705" marB="45705"/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9.2016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49" marR="91449" marT="45705" marB="45705"/>
                </a:tc>
                <a:tc>
                  <a:txBody>
                    <a:bodyPr/>
                    <a:lstStyle/>
                    <a:p>
                      <a:endParaRPr lang="sr-Latn-RS" sz="1300" dirty="0">
                        <a:latin typeface="Calibri" pitchFamily="34" charset="0"/>
                      </a:endParaRPr>
                    </a:p>
                  </a:txBody>
                  <a:tcPr marL="91449" marR="91449" marT="45705" marB="45705"/>
                </a:tc>
              </a:tr>
              <a:tr h="478873">
                <a:tc>
                  <a:txBody>
                    <a:bodyPr/>
                    <a:lstStyle/>
                    <a:p>
                      <a:endParaRPr lang="sr-Latn-RS" sz="1800" dirty="0"/>
                    </a:p>
                  </a:txBody>
                  <a:tcPr marL="91449" marR="91449" marT="45705" marB="4570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Тип установе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49" marR="91449" marT="45705" marB="4570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r-Cyrl-C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Буџет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2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    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O</a:t>
                      </a:r>
                      <a:r>
                        <a:rPr lang="sr-Cyrl-CS" sz="18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ОСС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2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r-Cyrl-C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Донације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2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r-Cyrl-C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Остали</a:t>
                      </a:r>
                      <a:r>
                        <a:rPr lang="sr-Cyrl-CS" sz="1800" dirty="0" smtClean="0">
                          <a:latin typeface="Calibri" pitchFamily="34" charset="0"/>
                        </a:rPr>
                        <a:t>  </a:t>
                      </a:r>
                      <a:r>
                        <a:rPr lang="sr-Cyrl-CS" sz="1800" baseline="0" dirty="0" smtClean="0">
                          <a:latin typeface="Calibri" pitchFamily="34" charset="0"/>
                        </a:rPr>
                        <a:t>    </a:t>
                      </a:r>
                      <a:r>
                        <a:rPr lang="sr-Cyrl-C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извори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2" marB="0">
                    <a:solidFill>
                      <a:schemeClr val="accent1"/>
                    </a:solidFill>
                  </a:tcPr>
                </a:tc>
              </a:tr>
              <a:tr h="356403">
                <a:tc>
                  <a:txBody>
                    <a:bodyPr/>
                    <a:lstStyle/>
                    <a:p>
                      <a:r>
                        <a:rPr lang="sr-Cyrl-RS" sz="1300" dirty="0" smtClean="0"/>
                        <a:t>1.</a:t>
                      </a:r>
                      <a:endParaRPr lang="sr-Latn-RS" sz="1300" dirty="0"/>
                    </a:p>
                  </a:txBody>
                  <a:tcPr marL="91449" marR="91449" marT="45705" marB="45705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Опште болнице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49" marR="91449" marT="45705" marB="45705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1,5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96.75</a:t>
                      </a: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0.12</a:t>
                      </a: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1.63</a:t>
                      </a:r>
                    </a:p>
                  </a:txBody>
                  <a:tcPr marL="68583" marR="68583" marT="0" marB="0" anchor="ctr"/>
                </a:tc>
              </a:tr>
              <a:tr h="356403">
                <a:tc>
                  <a:txBody>
                    <a:bodyPr/>
                    <a:lstStyle/>
                    <a:p>
                      <a:r>
                        <a:rPr lang="sr-Cyrl-RS" sz="1300" dirty="0" smtClean="0"/>
                        <a:t>2.</a:t>
                      </a:r>
                      <a:endParaRPr lang="sr-Latn-RS" sz="1300" dirty="0"/>
                    </a:p>
                  </a:txBody>
                  <a:tcPr marL="91449" marR="91449" marT="45705" marB="4570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dirty="0" smtClean="0">
                          <a:latin typeface="Calibri" pitchFamily="34" charset="0"/>
                        </a:rPr>
                        <a:t>Здравствени</a:t>
                      </a:r>
                      <a:r>
                        <a:rPr lang="sr-Cyrl-RS" sz="1800" baseline="0" dirty="0" smtClean="0">
                          <a:latin typeface="Calibri" pitchFamily="34" charset="0"/>
                        </a:rPr>
                        <a:t> центри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49" marR="91449" marT="45705" marB="45705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2,44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96.11</a:t>
                      </a: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0.04</a:t>
                      </a: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1.41</a:t>
                      </a:r>
                    </a:p>
                  </a:txBody>
                  <a:tcPr marL="68583" marR="68583" marT="0" marB="0" anchor="ctr"/>
                </a:tc>
              </a:tr>
              <a:tr h="470623">
                <a:tc>
                  <a:txBody>
                    <a:bodyPr/>
                    <a:lstStyle/>
                    <a:p>
                      <a:r>
                        <a:rPr lang="sr-Cyrl-RS" sz="1300" dirty="0" smtClean="0"/>
                        <a:t>3.</a:t>
                      </a:r>
                      <a:endParaRPr lang="sr-Latn-RS" sz="1300" dirty="0"/>
                    </a:p>
                  </a:txBody>
                  <a:tcPr marL="91449" marR="91449" marT="45705" marB="45705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Клиничко-болнички центри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49" marR="91449" marT="45705" marB="45705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0,71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96.72</a:t>
                      </a: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0.09</a:t>
                      </a: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2.48</a:t>
                      </a:r>
                    </a:p>
                  </a:txBody>
                  <a:tcPr marL="68583" marR="68583" marT="0" marB="0" anchor="ctr"/>
                </a:tc>
              </a:tr>
              <a:tr h="470623">
                <a:tc>
                  <a:txBody>
                    <a:bodyPr/>
                    <a:lstStyle/>
                    <a:p>
                      <a:r>
                        <a:rPr lang="sr-Cyrl-RS" sz="1300" dirty="0" smtClean="0"/>
                        <a:t>4.</a:t>
                      </a:r>
                      <a:endParaRPr lang="sr-Latn-RS" sz="1300" dirty="0"/>
                    </a:p>
                  </a:txBody>
                  <a:tcPr marL="91449" marR="91449" marT="45705" marB="45705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Клинички</a:t>
                      </a:r>
                      <a:r>
                        <a:rPr lang="sr-Cyrl-RS" sz="1800" baseline="0" dirty="0" smtClean="0">
                          <a:latin typeface="Calibri" pitchFamily="34" charset="0"/>
                        </a:rPr>
                        <a:t> центри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49" marR="91449" marT="45705" marB="45705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4,0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91.53</a:t>
                      </a: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0.06</a:t>
                      </a: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4.42</a:t>
                      </a:r>
                    </a:p>
                  </a:txBody>
                  <a:tcPr marL="68583" marR="68583" marT="0" marB="0" anchor="ctr"/>
                </a:tc>
              </a:tr>
              <a:tr h="470623">
                <a:tc>
                  <a:txBody>
                    <a:bodyPr/>
                    <a:lstStyle/>
                    <a:p>
                      <a:r>
                        <a:rPr lang="sr-Cyrl-RS" sz="1300" dirty="0" smtClean="0"/>
                        <a:t>5.</a:t>
                      </a:r>
                      <a:endParaRPr lang="sr-Latn-RS" sz="1300" dirty="0"/>
                    </a:p>
                  </a:txBody>
                  <a:tcPr marL="91449" marR="91449" marT="45705" marB="45705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Домови здравља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49" marR="91449" marT="45705" marB="45705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>
                          <a:latin typeface="Calibri" pitchFamily="34" charset="0"/>
                        </a:rPr>
                        <a:t>5,32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87.47</a:t>
                      </a: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0.18</a:t>
                      </a: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7.02</a:t>
                      </a:r>
                    </a:p>
                  </a:txBody>
                  <a:tcPr marL="68583" marR="68583" marT="0" marB="0" anchor="ctr"/>
                </a:tc>
              </a:tr>
              <a:tr h="470623">
                <a:tc>
                  <a:txBody>
                    <a:bodyPr/>
                    <a:lstStyle/>
                    <a:p>
                      <a:r>
                        <a:rPr lang="sr-Cyrl-RS" sz="1300" dirty="0" smtClean="0"/>
                        <a:t>6.</a:t>
                      </a:r>
                      <a:endParaRPr lang="sr-Latn-RS" sz="1300" dirty="0"/>
                    </a:p>
                  </a:txBody>
                  <a:tcPr marL="91449" marR="91449" marT="45705" marB="45705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Клинике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49" marR="91449" marT="45705" marB="45705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0,97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88.39</a:t>
                      </a: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1.15</a:t>
                      </a: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9.50</a:t>
                      </a:r>
                    </a:p>
                  </a:txBody>
                  <a:tcPr marL="68583" marR="68583" marT="0" marB="0" anchor="ctr"/>
                </a:tc>
              </a:tr>
              <a:tr h="470623">
                <a:tc>
                  <a:txBody>
                    <a:bodyPr/>
                    <a:lstStyle/>
                    <a:p>
                      <a:r>
                        <a:rPr lang="sr-Cyrl-RS" sz="1300" dirty="0" smtClean="0"/>
                        <a:t>7.</a:t>
                      </a:r>
                      <a:endParaRPr lang="sr-Latn-RS" sz="1300" dirty="0"/>
                    </a:p>
                  </a:txBody>
                  <a:tcPr marL="91449" marR="91449" marT="45705" marB="45705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Институти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49" marR="91449" marT="45705" marB="45705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2,26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86.77</a:t>
                      </a: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0.43</a:t>
                      </a: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10.54</a:t>
                      </a:r>
                    </a:p>
                  </a:txBody>
                  <a:tcPr marL="68583" marR="68583" marT="0" marB="0" anchor="ctr"/>
                </a:tc>
              </a:tr>
              <a:tr h="470623">
                <a:tc>
                  <a:txBody>
                    <a:bodyPr/>
                    <a:lstStyle/>
                    <a:p>
                      <a:r>
                        <a:rPr lang="sr-Cyrl-RS" sz="1300" dirty="0" smtClean="0"/>
                        <a:t>8. </a:t>
                      </a:r>
                      <a:endParaRPr lang="sr-Latn-RS" sz="1300" dirty="0"/>
                    </a:p>
                  </a:txBody>
                  <a:tcPr marL="91449" marR="91449" marT="45705" marB="45705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Заводи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49" marR="91449" marT="45705" marB="45705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3,3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81.33</a:t>
                      </a: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0.22</a:t>
                      </a: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15.15</a:t>
                      </a:r>
                    </a:p>
                  </a:txBody>
                  <a:tcPr marL="68583" marR="68583" marT="0" marB="0" anchor="ctr"/>
                </a:tc>
              </a:tr>
              <a:tr h="385599">
                <a:tc>
                  <a:txBody>
                    <a:bodyPr/>
                    <a:lstStyle/>
                    <a:p>
                      <a:endParaRPr lang="sr-Latn-RS" sz="1100" b="1" dirty="0">
                        <a:latin typeface="+mn-lt"/>
                      </a:endParaRPr>
                    </a:p>
                  </a:txBody>
                  <a:tcPr marL="91449" marR="91449" marT="45705" marB="45705"/>
                </a:tc>
                <a:tc>
                  <a:txBody>
                    <a:bodyPr/>
                    <a:lstStyle/>
                    <a:p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49" marR="91449" marT="45705" marB="45705"/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</a:tr>
            </a:tbl>
          </a:graphicData>
        </a:graphic>
      </p:graphicFrame>
      <p:sp>
        <p:nvSpPr>
          <p:cNvPr id="17493" name="TextBox 2"/>
          <p:cNvSpPr txBox="1">
            <a:spLocks noChangeArrowheads="1"/>
          </p:cNvSpPr>
          <p:nvPr/>
        </p:nvSpPr>
        <p:spPr bwMode="auto">
          <a:xfrm>
            <a:off x="1905220" y="5733256"/>
            <a:ext cx="50384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sr-Cyrl-RS" b="1" dirty="0" smtClean="0">
                <a:latin typeface="Calibri" pitchFamily="34" charset="0"/>
              </a:rPr>
              <a:t>РФЗО главни купац – немогућност супституције; </a:t>
            </a:r>
          </a:p>
          <a:p>
            <a:pPr eaLnBrk="0" hangingPunct="0"/>
            <a:r>
              <a:rPr lang="sr-Cyrl-RS" b="1" dirty="0" smtClean="0">
                <a:latin typeface="Calibri" pitchFamily="34" charset="0"/>
              </a:rPr>
              <a:t>Како повећати обим и квалитет прихода</a:t>
            </a:r>
            <a:r>
              <a:rPr lang="en-US" b="1" dirty="0" smtClean="0"/>
              <a:t>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292782"/>
              </p:ext>
            </p:extLst>
          </p:nvPr>
        </p:nvGraphicFramePr>
        <p:xfrm>
          <a:off x="971600" y="764704"/>
          <a:ext cx="7429500" cy="4166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26"/>
                <a:gridCol w="3236004"/>
                <a:gridCol w="1060334"/>
                <a:gridCol w="901283"/>
                <a:gridCol w="901283"/>
                <a:gridCol w="961470"/>
              </a:tblGrid>
              <a:tr h="713667">
                <a:tc gridSpan="4">
                  <a:txBody>
                    <a:bodyPr/>
                    <a:lstStyle/>
                    <a:p>
                      <a:pPr algn="ctr"/>
                      <a:r>
                        <a:rPr lang="sr-Cyrl-RS" sz="2000" dirty="0" smtClean="0">
                          <a:latin typeface="Calibri" pitchFamily="34" charset="0"/>
                        </a:rPr>
                        <a:t>Укупни приходи и примања од продаје нефинансијске</a:t>
                      </a:r>
                      <a:r>
                        <a:rPr lang="sr-Cyrl-RS" sz="2000" baseline="0" dirty="0" smtClean="0">
                          <a:latin typeface="Calibri" pitchFamily="34" charset="0"/>
                        </a:rPr>
                        <a:t> имовине – по изворима</a:t>
                      </a:r>
                      <a:endParaRPr lang="sr-Latn-RS" sz="2000" dirty="0">
                        <a:latin typeface="Calibri" pitchFamily="34" charset="0"/>
                      </a:endParaRPr>
                    </a:p>
                  </a:txBody>
                  <a:tcPr marL="91445" marR="91445" marT="45726" marB="45726"/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Cyrl-CS" sz="1300" dirty="0" smtClean="0">
                        <a:latin typeface="Calibri" pitchFamily="34" charset="0"/>
                      </a:endParaRPr>
                    </a:p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9.2016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endParaRPr lang="sr-Latn-RS" sz="1300" dirty="0">
                        <a:latin typeface="Calibri" pitchFamily="34" charset="0"/>
                      </a:endParaRPr>
                    </a:p>
                  </a:txBody>
                  <a:tcPr marL="91445" marR="91445" marT="45726" marB="45726"/>
                </a:tc>
              </a:tr>
              <a:tr h="568092">
                <a:tc>
                  <a:txBody>
                    <a:bodyPr/>
                    <a:lstStyle/>
                    <a:p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45" marR="91445" marT="45726" marB="45726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Тип установе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45" marR="91445" marT="45726" marB="45726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r-Cyrl-C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Буџет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7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r-Cyrl-C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ООСС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7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r-Cyrl-C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Донације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7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r-Cyrl-C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Остали</a:t>
                      </a:r>
                      <a:r>
                        <a:rPr lang="sr-Cyrl-CS" sz="1800" dirty="0" smtClean="0">
                          <a:latin typeface="Calibri" pitchFamily="34" charset="0"/>
                        </a:rPr>
                        <a:t> </a:t>
                      </a:r>
                      <a:r>
                        <a:rPr lang="sr-Cyrl-C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извори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7" marB="0">
                    <a:solidFill>
                      <a:schemeClr val="accent1"/>
                    </a:solidFill>
                  </a:tcPr>
                </a:tc>
              </a:tr>
              <a:tr h="372276">
                <a:tc>
                  <a:txBody>
                    <a:bodyPr/>
                    <a:lstStyle/>
                    <a:p>
                      <a:r>
                        <a:rPr lang="sr-Latn-RS" sz="1300" dirty="0" smtClean="0">
                          <a:latin typeface="Calibri" pitchFamily="34" charset="0"/>
                        </a:rPr>
                        <a:t>1</a:t>
                      </a:r>
                      <a:r>
                        <a:rPr lang="sr-Cyrl-RS" sz="1300" dirty="0" smtClean="0">
                          <a:latin typeface="Calibri" pitchFamily="34" charset="0"/>
                        </a:rPr>
                        <a:t>.</a:t>
                      </a:r>
                      <a:endParaRPr lang="sr-Latn-RS" sz="1300" dirty="0">
                        <a:latin typeface="Calibri" pitchFamily="34" charset="0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Апотеке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0,47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63.90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35.63</a:t>
                      </a:r>
                    </a:p>
                  </a:txBody>
                  <a:tcPr marL="68580" marR="68580" marT="0" marB="0" anchor="ctr"/>
                </a:tc>
              </a:tr>
              <a:tr h="372276">
                <a:tc>
                  <a:txBody>
                    <a:bodyPr/>
                    <a:lstStyle/>
                    <a:p>
                      <a:r>
                        <a:rPr lang="sr-Latn-RS" sz="1300" dirty="0" smtClean="0">
                          <a:latin typeface="Calibri" pitchFamily="34" charset="0"/>
                        </a:rPr>
                        <a:t>2</a:t>
                      </a:r>
                      <a:r>
                        <a:rPr lang="sr-Cyrl-RS" sz="1300" dirty="0" smtClean="0">
                          <a:latin typeface="Calibri" pitchFamily="34" charset="0"/>
                        </a:rPr>
                        <a:t>.</a:t>
                      </a:r>
                      <a:endParaRPr lang="sr-Latn-RS" sz="1300" dirty="0">
                        <a:latin typeface="Calibri" pitchFamily="34" charset="0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Специјалне болнице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2,01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71.49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0.14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25.74</a:t>
                      </a:r>
                    </a:p>
                  </a:txBody>
                  <a:tcPr marL="68580" marR="68580" marT="0" marB="0" anchor="ctr"/>
                </a:tc>
              </a:tr>
              <a:tr h="372276">
                <a:tc>
                  <a:txBody>
                    <a:bodyPr/>
                    <a:lstStyle/>
                    <a:p>
                      <a:r>
                        <a:rPr lang="sr-Latn-RS" sz="1300" dirty="0" smtClean="0">
                          <a:latin typeface="Calibri" pitchFamily="34" charset="0"/>
                        </a:rPr>
                        <a:t>3</a:t>
                      </a:r>
                      <a:r>
                        <a:rPr lang="sr-Cyrl-RS" sz="1300" dirty="0" smtClean="0">
                          <a:latin typeface="Calibri" pitchFamily="34" charset="0"/>
                        </a:rPr>
                        <a:t>. </a:t>
                      </a:r>
                      <a:endParaRPr lang="sr-Latn-RS" sz="1300" dirty="0">
                        <a:latin typeface="Calibri" pitchFamily="34" charset="0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Заводи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dirty="0" smtClean="0">
                          <a:latin typeface="Calibri" pitchFamily="34" charset="0"/>
                        </a:rPr>
                        <a:t>3,3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81.33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0.22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15.15</a:t>
                      </a:r>
                    </a:p>
                  </a:txBody>
                  <a:tcPr marL="68580" marR="68580" marT="0" marB="0" anchor="ctr"/>
                </a:tc>
              </a:tr>
              <a:tr h="372276">
                <a:tc>
                  <a:txBody>
                    <a:bodyPr/>
                    <a:lstStyle/>
                    <a:p>
                      <a:r>
                        <a:rPr lang="sr-Latn-RS" sz="1300" dirty="0" smtClean="0">
                          <a:latin typeface="Calibri" pitchFamily="34" charset="0"/>
                        </a:rPr>
                        <a:t>4</a:t>
                      </a:r>
                      <a:r>
                        <a:rPr lang="sr-Cyrl-RS" sz="1300" dirty="0" smtClean="0">
                          <a:latin typeface="Calibri" pitchFamily="34" charset="0"/>
                        </a:rPr>
                        <a:t>.</a:t>
                      </a:r>
                      <a:endParaRPr lang="sr-Latn-RS" sz="1300" dirty="0">
                        <a:latin typeface="Calibri" pitchFamily="34" charset="0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latin typeface="Calibri" pitchFamily="34" charset="0"/>
                        </a:rPr>
                        <a:t>Заводи за јавно здравље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>
                          <a:latin typeface="Calibri" pitchFamily="34" charset="0"/>
                        </a:rPr>
                        <a:t>15,92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41.56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0.09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42.42</a:t>
                      </a:r>
                    </a:p>
                  </a:txBody>
                  <a:tcPr marL="68580" marR="68580" marT="0" marB="0" anchor="ctr"/>
                </a:tc>
              </a:tr>
              <a:tr h="372276">
                <a:tc>
                  <a:txBody>
                    <a:bodyPr/>
                    <a:lstStyle/>
                    <a:p>
                      <a:r>
                        <a:rPr lang="sr-Latn-RS" sz="1300" dirty="0" smtClean="0">
                          <a:latin typeface="Calibri" pitchFamily="34" charset="0"/>
                        </a:rPr>
                        <a:t>5.</a:t>
                      </a:r>
                      <a:endParaRPr lang="sr-Latn-RS" sz="1300" dirty="0">
                        <a:latin typeface="Calibri" pitchFamily="34" charset="0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>
                          <a:latin typeface="Calibri" pitchFamily="34" charset="0"/>
                        </a:rPr>
                        <a:t>Торлак</a:t>
                      </a:r>
                      <a:endParaRPr lang="sr-Latn-RS" sz="1800" dirty="0">
                        <a:latin typeface="Calibri" pitchFamily="34" charset="0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>
                          <a:latin typeface="Calibri" pitchFamily="34" charset="0"/>
                        </a:rPr>
                        <a:t>3,63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81.02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15.35</a:t>
                      </a:r>
                    </a:p>
                  </a:txBody>
                  <a:tcPr marL="68580" marR="68580" marT="0" marB="0" anchor="ctr"/>
                </a:tc>
              </a:tr>
              <a:tr h="651474">
                <a:tc>
                  <a:txBody>
                    <a:bodyPr/>
                    <a:lstStyle/>
                    <a:p>
                      <a:r>
                        <a:rPr lang="sr-Latn-RS" sz="1300" dirty="0" smtClean="0">
                          <a:latin typeface="Calibri" pitchFamily="34" charset="0"/>
                        </a:rPr>
                        <a:t>6</a:t>
                      </a:r>
                      <a:endParaRPr lang="sr-Latn-RS" sz="1300" dirty="0">
                        <a:latin typeface="Calibri" pitchFamily="34" charset="0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dirty="0" smtClean="0">
                          <a:latin typeface="Calibri" pitchFamily="34" charset="0"/>
                        </a:rPr>
                        <a:t>Завод за биоциде и медицинску</a:t>
                      </a:r>
                      <a:r>
                        <a:rPr lang="sr-Cyrl-RS" sz="1800" baseline="0" dirty="0" smtClean="0">
                          <a:latin typeface="Calibri" pitchFamily="34" charset="0"/>
                        </a:rPr>
                        <a:t> екологију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CS" sz="1800" b="1" dirty="0" smtClean="0">
                          <a:latin typeface="Calibri" pitchFamily="34" charset="0"/>
                        </a:rPr>
                        <a:t>14,64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85.33</a:t>
                      </a:r>
                    </a:p>
                  </a:txBody>
                  <a:tcPr marL="68580" marR="68580" marT="0" marB="0" anchor="ctr"/>
                </a:tc>
              </a:tr>
              <a:tr h="372343">
                <a:tc>
                  <a:txBody>
                    <a:bodyPr/>
                    <a:lstStyle/>
                    <a:p>
                      <a:r>
                        <a:rPr lang="sr-Latn-RS" sz="1100" b="1" dirty="0" smtClean="0">
                          <a:latin typeface="Calibri" pitchFamily="34" charset="0"/>
                        </a:rPr>
                        <a:t>7</a:t>
                      </a:r>
                      <a:endParaRPr lang="sr-Latn-RS" sz="1100" b="1" dirty="0">
                        <a:latin typeface="Calibri" pitchFamily="34" charset="0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r>
                        <a:rPr lang="sr-Cyrl-CS" sz="1800" b="1" dirty="0" smtClean="0">
                          <a:latin typeface="Calibri" pitchFamily="34" charset="0"/>
                        </a:rPr>
                        <a:t>Укупно</a:t>
                      </a:r>
                      <a:endParaRPr lang="sr-Latn-RS" sz="1800" b="1" dirty="0">
                        <a:latin typeface="Calibri" pitchFamily="34" charset="0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8503" name="TextBox 2"/>
          <p:cNvSpPr txBox="1">
            <a:spLocks noChangeArrowheads="1"/>
          </p:cNvSpPr>
          <p:nvPr/>
        </p:nvSpPr>
        <p:spPr bwMode="auto">
          <a:xfrm>
            <a:off x="1503920" y="5373216"/>
            <a:ext cx="598070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sr-Cyrl-RS" b="1" dirty="0" smtClean="0">
                <a:latin typeface="Calibri" pitchFamily="34" charset="0"/>
              </a:rPr>
              <a:t>РФЗО одрeђује цену услуге</a:t>
            </a:r>
          </a:p>
          <a:p>
            <a:pPr algn="ctr" eaLnBrk="0" hangingPunct="0"/>
            <a:endParaRPr lang="sr-Cyrl-RS" b="1" dirty="0" smtClean="0">
              <a:latin typeface="Calibri" pitchFamily="34" charset="0"/>
            </a:endParaRPr>
          </a:p>
          <a:p>
            <a:pPr algn="ctr" eaLnBrk="0" hangingPunct="0"/>
            <a:r>
              <a:rPr lang="sr-Cyrl-RS" b="1" dirty="0" smtClean="0">
                <a:latin typeface="Calibri" pitchFamily="34" charset="0"/>
              </a:rPr>
              <a:t>Како повећати обим и квалитет услуге - економичност?</a:t>
            </a:r>
            <a:endParaRPr lang="sr-Cyrl-R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4352</TotalTime>
  <Words>2023</Words>
  <Application>Microsoft Office PowerPoint</Application>
  <PresentationFormat>On-screen Show (4:3)</PresentationFormat>
  <Paragraphs>847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Foundry</vt:lpstr>
      <vt:lpstr>PowerPoint Presentation</vt:lpstr>
      <vt:lpstr>   ИНФОРМАЦИЈА  О ФИНАНСИЈСКОМ ПОСЛОВАЊУ   ЗУ ИЗ ПЛАНА МРЕЖЕ РС У  2016.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МОГУЋНОСТИ ПОБОЉШАЊА ФИНАСИРАЊА ЗУ: -Начин и услови финансирања РФЗО  -Правилник о финансирању здравствене заштите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IZVEŠTAJ O POSLOVANJU OBS I-VI 2014. Kolegijum</dc:title>
  <dc:creator>Nevena</dc:creator>
  <cp:lastModifiedBy>Miroslav</cp:lastModifiedBy>
  <cp:revision>636</cp:revision>
  <dcterms:created xsi:type="dcterms:W3CDTF">2014-04-03T19:57:46Z</dcterms:created>
  <dcterms:modified xsi:type="dcterms:W3CDTF">2016-12-06T18:44:02Z</dcterms:modified>
</cp:coreProperties>
</file>